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58" r:id="rId2"/>
    <p:sldId id="297" r:id="rId3"/>
    <p:sldId id="300" r:id="rId4"/>
    <p:sldId id="295" r:id="rId5"/>
    <p:sldId id="259" r:id="rId6"/>
    <p:sldId id="298" r:id="rId7"/>
    <p:sldId id="262" r:id="rId8"/>
    <p:sldId id="284" r:id="rId9"/>
    <p:sldId id="263" r:id="rId10"/>
    <p:sldId id="264" r:id="rId11"/>
    <p:sldId id="285" r:id="rId12"/>
    <p:sldId id="286" r:id="rId13"/>
    <p:sldId id="265" r:id="rId14"/>
    <p:sldId id="279" r:id="rId15"/>
    <p:sldId id="287" r:id="rId16"/>
    <p:sldId id="280" r:id="rId17"/>
    <p:sldId id="288" r:id="rId18"/>
    <p:sldId id="281" r:id="rId19"/>
    <p:sldId id="266" r:id="rId20"/>
    <p:sldId id="282" r:id="rId21"/>
    <p:sldId id="289" r:id="rId22"/>
    <p:sldId id="301" r:id="rId23"/>
    <p:sldId id="303" r:id="rId24"/>
    <p:sldId id="290" r:id="rId25"/>
    <p:sldId id="267" r:id="rId26"/>
    <p:sldId id="291" r:id="rId27"/>
    <p:sldId id="292" r:id="rId28"/>
    <p:sldId id="273" r:id="rId29"/>
    <p:sldId id="294" r:id="rId30"/>
    <p:sldId id="270" r:id="rId31"/>
    <p:sldId id="293" r:id="rId32"/>
    <p:sldId id="278" r:id="rId33"/>
    <p:sldId id="276" r:id="rId34"/>
    <p:sldId id="304" r:id="rId35"/>
    <p:sldId id="269" r:id="rId36"/>
    <p:sldId id="299" r:id="rId37"/>
    <p:sldId id="296" r:id="rId38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B50F2-B5DC-4DDA-8298-A4FA87986FC3}" type="datetimeFigureOut">
              <a:rPr lang="nl-NL" smtClean="0"/>
              <a:pPr/>
              <a:t>27-10-2014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8E4EE-C144-4696-A0EF-8AABD1EFA19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4492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5870EC-9C2C-42D9-AB76-28F4E89B11F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1D50E-3148-4B1B-BF02-BC577F42987F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CFDE7-9A18-4B2D-BCBD-82F8D6FD2C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F4879-E087-4AA1-A041-626FA402F674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3C3C7-7DEA-4020-BC71-86FCEC8ACA2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0791A-809F-4292-BB6B-272FC0E5C999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60204-F801-484C-B598-4F826ED084DF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9E033-5BD0-4F4D-8C76-06B068A8816F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73C04-C572-4DD2-8918-5464C47ADB30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E159B9-8649-4C88-A6A3-7EA39818B8CF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9259E0-0E07-4652-BD89-BDA5EF86E87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8491D440-594F-47EB-9209-1B955056BAF3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hyperlink" Target="http://upload.wikimedia.org/wikipedia/commons/8/88/%C3%89douard_Manet.jpg" TargetMode="Externa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hyperlink" Target="http://upload.wikimedia.org/wikipedia/commons/d/d7/Muybridge_horse_gallop_animated_2.gif" TargetMode="Externa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youtube.com/watch?v=-YazhxBA7oo" TargetMode="Externa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youtube.com/watch?v=38lIfgWIg8o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hyperlink" Target="https://www.youtube.com/watch?v=fIrnFrDXjlk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hyperlink" Target="https://www.youtube.com/watch?v=dyM2AnA96y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hyperlink" Target="https://www.youtube.com/watch?v=jDNSoBUKIZ8" TargetMode="Externa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youtube.com/watch?v=D6JN0l7A_mE&amp;feature=related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7"/>
          <p:cNvSpPr>
            <a:spLocks noChangeArrowheads="1"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2051" name="Picture 26" descr="C:\Users\John\Pictures\Bespiegeling\H10Alledaagse\Millet-The-world-of-work-Me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888" y="0"/>
            <a:ext cx="5102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-31750" y="2784475"/>
            <a:ext cx="9144000" cy="9906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nl-NL" sz="6000" b="1" dirty="0" smtClean="0">
                <a:solidFill>
                  <a:schemeClr val="accent5"/>
                </a:solidFill>
                <a:latin typeface="Verdana" pitchFamily="34" charset="0"/>
              </a:rPr>
              <a:t>VERSLAG VAN HET ALLEDAAGSE</a:t>
            </a:r>
          </a:p>
        </p:txBody>
      </p:sp>
      <p:sp>
        <p:nvSpPr>
          <p:cNvPr id="2053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0" y="4495800"/>
            <a:ext cx="9144000" cy="519113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2800" b="1" dirty="0">
                <a:solidFill>
                  <a:schemeClr val="accent5"/>
                </a:solidFill>
                <a:latin typeface="Arial Unicode MS" pitchFamily="34" charset="-128"/>
              </a:rPr>
              <a:t>REALISME IN DE NEGENTIENDE EEUW</a:t>
            </a:r>
            <a:endParaRPr lang="nl-NL" sz="2000" b="1" dirty="0">
              <a:solidFill>
                <a:schemeClr val="accent5"/>
              </a:solidFill>
              <a:latin typeface="Arial Unicode MS" pitchFamily="34" charset="-128"/>
            </a:endParaRPr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2895600" y="381000"/>
            <a:ext cx="328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400">
                <a:solidFill>
                  <a:srgbClr val="FFFF66"/>
                </a:solidFill>
                <a:latin typeface="Arial Unicode MS" pitchFamily="34" charset="-128"/>
              </a:rPr>
              <a:t>H.10 Bespiegeling vwo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/>
          <p:cNvSpPr>
            <a:spLocks noChangeArrowheads="1"/>
          </p:cNvSpPr>
          <p:nvPr/>
        </p:nvSpPr>
        <p:spPr bwMode="auto">
          <a:xfrm>
            <a:off x="0" y="3810000"/>
            <a:ext cx="9144000" cy="3048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De Wereld dichtbij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52400" y="570318"/>
            <a:ext cx="398755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Wereldtentoonstelling:</a:t>
            </a:r>
            <a:r>
              <a:rPr lang="nl-NL" sz="2400" b="1" dirty="0">
                <a:solidFill>
                  <a:srgbClr val="CC00FF"/>
                </a:solidFill>
                <a:latin typeface="Arial Unicode MS" pitchFamily="34" charset="-128"/>
              </a:rPr>
              <a:t> </a:t>
            </a:r>
            <a:endParaRPr lang="nl-NL" sz="2400" b="1" dirty="0" smtClean="0">
              <a:solidFill>
                <a:srgbClr val="CC00FF"/>
              </a:solidFill>
              <a:latin typeface="Arial Unicode MS" pitchFamily="34" charset="-128"/>
            </a:endParaRPr>
          </a:p>
          <a:p>
            <a:r>
              <a:rPr lang="nl-NL" sz="1200" b="1" dirty="0" smtClean="0">
                <a:latin typeface="Arial Unicode MS" pitchFamily="34" charset="-128"/>
              </a:rPr>
              <a:t>‘</a:t>
            </a:r>
            <a:r>
              <a:rPr lang="nl-NL" sz="1200" i="1" dirty="0" smtClean="0">
                <a:ea typeface="Verdana" pitchFamily="34" charset="0"/>
                <a:cs typeface="Verdana" pitchFamily="34" charset="0"/>
              </a:rPr>
              <a:t>Een bezoek aan de wereldtentoonstelling bespaart je een wereldreis’.</a:t>
            </a:r>
            <a:r>
              <a:rPr lang="nl-NL" sz="1200" dirty="0" smtClean="0"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nl-NL" sz="1200" dirty="0" smtClean="0"/>
              <a:t>In </a:t>
            </a:r>
            <a:r>
              <a:rPr lang="nl-NL" sz="1200" dirty="0"/>
              <a:t>1851 eerste wereldtentoonstelling in Londen. </a:t>
            </a:r>
            <a:endParaRPr lang="nl-NL" sz="1200" dirty="0" smtClean="0"/>
          </a:p>
          <a:p>
            <a:endParaRPr lang="nl-NL" sz="1200" dirty="0"/>
          </a:p>
          <a:p>
            <a:r>
              <a:rPr lang="nl-NL" sz="1200" dirty="0" smtClean="0"/>
              <a:t>Het </a:t>
            </a:r>
            <a:r>
              <a:rPr lang="nl-NL" sz="1200" dirty="0"/>
              <a:t>industriële product, veelal gietijzeren prullen in gotische stijl. Daarnaast ook voorwerpen uit niet-westerse culturen ( inclusief alle vooroordelen!!) </a:t>
            </a:r>
            <a:endParaRPr lang="nl-NL" sz="1200" dirty="0" smtClean="0"/>
          </a:p>
          <a:p>
            <a:endParaRPr lang="nl-NL" sz="1200" dirty="0" smtClean="0"/>
          </a:p>
          <a:p>
            <a:r>
              <a:rPr lang="nl-NL" sz="1200" b="1" dirty="0" smtClean="0">
                <a:solidFill>
                  <a:schemeClr val="accent5"/>
                </a:solidFill>
              </a:rPr>
              <a:t>Joseph </a:t>
            </a:r>
            <a:r>
              <a:rPr lang="nl-NL" sz="1200" b="1" dirty="0" err="1" smtClean="0">
                <a:solidFill>
                  <a:schemeClr val="accent5"/>
                </a:solidFill>
              </a:rPr>
              <a:t>Paxton</a:t>
            </a:r>
            <a:r>
              <a:rPr lang="nl-NL" sz="1200" b="1" dirty="0" smtClean="0">
                <a:solidFill>
                  <a:schemeClr val="accent5"/>
                </a:solidFill>
              </a:rPr>
              <a:t> </a:t>
            </a:r>
            <a:r>
              <a:rPr lang="nl-NL" sz="1200" dirty="0" smtClean="0"/>
              <a:t>(kassenbouwer van beroep): </a:t>
            </a:r>
            <a:r>
              <a:rPr lang="nl-NL" sz="1200" dirty="0"/>
              <a:t>Crystal </a:t>
            </a:r>
            <a:r>
              <a:rPr lang="nl-NL" sz="1200" dirty="0" err="1"/>
              <a:t>Palace</a:t>
            </a:r>
            <a:r>
              <a:rPr lang="nl-NL" sz="1200" dirty="0"/>
              <a:t>, (</a:t>
            </a:r>
            <a:r>
              <a:rPr lang="nl-NL" sz="1200" dirty="0" smtClean="0"/>
              <a:t>prefab)</a:t>
            </a:r>
            <a:endParaRPr lang="nl-NL" sz="1200" dirty="0">
              <a:latin typeface="Arial Unicode MS" pitchFamily="34" charset="-128"/>
            </a:endParaRPr>
          </a:p>
        </p:txBody>
      </p:sp>
      <p:pic>
        <p:nvPicPr>
          <p:cNvPr id="11273" name="Picture 9" descr="C:\Users\John\Pictures\Bespiegeling\H10Alledaagse\Paxton crystal_palace-ext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324697"/>
            <a:ext cx="4932040" cy="353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 descr="C:\Users\John\Pictures\Bespiegeling\H10Alledaagse\Paxton ontwerpcrystal_pal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962400"/>
            <a:ext cx="3048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C:\Users\John\Pictures\Bespiegeling\H10Alledaagse\Paxton crystal_pala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88640"/>
            <a:ext cx="4643526" cy="32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ChangeArrowheads="1"/>
          </p:cNvSpPr>
          <p:nvPr/>
        </p:nvSpPr>
        <p:spPr bwMode="auto">
          <a:xfrm>
            <a:off x="0" y="3810000"/>
            <a:ext cx="9144000" cy="3048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 sz="2400">
              <a:latin typeface="Arial Unicode MS" pitchFamily="34" charset="-128"/>
            </a:endParaRPr>
          </a:p>
        </p:txBody>
      </p:sp>
      <p:pic>
        <p:nvPicPr>
          <p:cNvPr id="12291" name="Picture 10" descr="C:\Users\John\Pictures\Bespiegeling\H10Alledaagse\thonetbroch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609600"/>
            <a:ext cx="53340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8" descr="C:\Users\John\Pictures\Bespiegeling\H10Alledaagse\thonet_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0671" y="3000375"/>
            <a:ext cx="3033329" cy="366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De Wereld dichtbij</a:t>
            </a:r>
          </a:p>
        </p:txBody>
      </p:sp>
      <p:sp>
        <p:nvSpPr>
          <p:cNvPr id="12294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2295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2296" name="Text Box 6"/>
          <p:cNvSpPr txBox="1">
            <a:spLocks noChangeArrowheads="1"/>
          </p:cNvSpPr>
          <p:nvPr/>
        </p:nvSpPr>
        <p:spPr bwMode="auto">
          <a:xfrm>
            <a:off x="179512" y="620688"/>
            <a:ext cx="36304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Stoel </a:t>
            </a:r>
            <a:r>
              <a:rPr lang="nl-NL" sz="2400" b="1" dirty="0" smtClean="0">
                <a:solidFill>
                  <a:schemeClr val="accent5"/>
                </a:solidFill>
                <a:latin typeface="Arial Unicode MS" pitchFamily="34" charset="-128"/>
              </a:rPr>
              <a:t>no.14 </a:t>
            </a:r>
            <a:r>
              <a:rPr lang="nl-NL" sz="2400" dirty="0" smtClean="0">
                <a:solidFill>
                  <a:schemeClr val="accent5"/>
                </a:solidFill>
                <a:latin typeface="Arial Unicode MS" pitchFamily="34" charset="-128"/>
              </a:rPr>
              <a:t>(</a:t>
            </a:r>
            <a:r>
              <a:rPr lang="nl-NL" sz="2400" dirty="0" err="1" smtClean="0">
                <a:solidFill>
                  <a:schemeClr val="accent5"/>
                </a:solidFill>
              </a:rPr>
              <a:t>Thonet</a:t>
            </a:r>
            <a:r>
              <a:rPr lang="nl-NL" sz="2400" dirty="0" smtClean="0">
                <a:solidFill>
                  <a:schemeClr val="accent5"/>
                </a:solidFill>
              </a:rPr>
              <a:t>)</a:t>
            </a:r>
            <a:r>
              <a:rPr lang="nl-NL" sz="2400" dirty="0" smtClean="0">
                <a:solidFill>
                  <a:schemeClr val="accent5"/>
                </a:solidFill>
                <a:latin typeface="Arial Unicode MS" pitchFamily="34" charset="-128"/>
              </a:rPr>
              <a:t>:</a:t>
            </a:r>
            <a:endParaRPr lang="nl-NL" sz="1400" dirty="0" smtClean="0">
              <a:solidFill>
                <a:schemeClr val="accent5"/>
              </a:solidFill>
            </a:endParaRPr>
          </a:p>
          <a:p>
            <a:r>
              <a:rPr lang="nl-NL" sz="1200" dirty="0" smtClean="0"/>
              <a:t>Een </a:t>
            </a:r>
            <a:r>
              <a:rPr lang="nl-NL" sz="1200" dirty="0"/>
              <a:t>uitzondering op alle </a:t>
            </a:r>
            <a:r>
              <a:rPr lang="nl-NL" sz="1200" dirty="0" smtClean="0"/>
              <a:t>wanproducten </a:t>
            </a:r>
          </a:p>
          <a:p>
            <a:endParaRPr lang="nl-NL" sz="1200" dirty="0"/>
          </a:p>
          <a:p>
            <a:r>
              <a:rPr lang="nl-NL" sz="1200" dirty="0" smtClean="0"/>
              <a:t>Eenvoudig, goedkoop </a:t>
            </a:r>
            <a:r>
              <a:rPr lang="nl-NL" sz="1200" dirty="0"/>
              <a:t>producten</a:t>
            </a:r>
            <a:r>
              <a:rPr lang="nl-NL" sz="1200" dirty="0" smtClean="0"/>
              <a:t>. </a:t>
            </a:r>
          </a:p>
          <a:p>
            <a:r>
              <a:rPr lang="nl-NL" sz="1200" dirty="0"/>
              <a:t>G</a:t>
            </a:r>
            <a:r>
              <a:rPr lang="nl-NL" sz="1200" dirty="0" smtClean="0"/>
              <a:t>epatenteerde techniek, door </a:t>
            </a:r>
            <a:r>
              <a:rPr lang="nl-NL" sz="1200" dirty="0"/>
              <a:t>stoom gebogen beukenhout. </a:t>
            </a:r>
            <a:endParaRPr lang="nl-NL" sz="1200" dirty="0" smtClean="0"/>
          </a:p>
          <a:p>
            <a:r>
              <a:rPr lang="nl-NL" sz="1200" dirty="0"/>
              <a:t>I</a:t>
            </a:r>
            <a:r>
              <a:rPr lang="nl-NL" sz="1200" dirty="0" smtClean="0"/>
              <a:t>ndustriële </a:t>
            </a:r>
            <a:r>
              <a:rPr lang="nl-NL" sz="1200" dirty="0"/>
              <a:t>ontwerpen. </a:t>
            </a:r>
            <a:endParaRPr lang="nl-NL" sz="1200" dirty="0" smtClean="0"/>
          </a:p>
          <a:p>
            <a:r>
              <a:rPr lang="nl-NL" sz="1200" dirty="0"/>
              <a:t>M</a:t>
            </a:r>
            <a:r>
              <a:rPr lang="nl-NL" sz="1200" dirty="0" smtClean="0"/>
              <a:t>assaproduct</a:t>
            </a:r>
            <a:r>
              <a:rPr lang="nl-NL" sz="1200" dirty="0"/>
              <a:t>. </a:t>
            </a:r>
            <a:endParaRPr lang="nl-NL" sz="1200" dirty="0">
              <a:latin typeface="Arial Unicode MS" pitchFamily="34" charset="-128"/>
            </a:endParaRPr>
          </a:p>
        </p:txBody>
      </p:sp>
      <p:pic>
        <p:nvPicPr>
          <p:cNvPr id="12297" name="Picture 9" descr="C:\Users\John\Pictures\Bespiegeling\H10Alledaagse\thonet-model14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021635"/>
            <a:ext cx="2592288" cy="363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 Box 12"/>
          <p:cNvSpPr txBox="1">
            <a:spLocks noChangeArrowheads="1"/>
          </p:cNvSpPr>
          <p:nvPr/>
        </p:nvSpPr>
        <p:spPr bwMode="auto">
          <a:xfrm>
            <a:off x="6228184" y="6309320"/>
            <a:ext cx="1447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800" dirty="0"/>
              <a:t>Stoel no.14</a:t>
            </a:r>
          </a:p>
        </p:txBody>
      </p:sp>
      <p:pic>
        <p:nvPicPr>
          <p:cNvPr id="12299" name="Picture 13" descr="C:\Users\John\Pictures\Bespiegeling\H10Alledaagse\thonetli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5013177"/>
            <a:ext cx="2664296" cy="163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083"/>
          <p:cNvSpPr>
            <a:spLocks noChangeArrowheads="1"/>
          </p:cNvSpPr>
          <p:nvPr/>
        </p:nvSpPr>
        <p:spPr bwMode="auto">
          <a:xfrm>
            <a:off x="0" y="3645024"/>
            <a:ext cx="9144000" cy="3212976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3315" name="Rectangle 307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De Wereld dichtbij</a:t>
            </a:r>
          </a:p>
        </p:txBody>
      </p:sp>
      <p:sp>
        <p:nvSpPr>
          <p:cNvPr id="13316" name="Text Box 3075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3317" name="Text Box 3076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3318" name="Text Box 3078"/>
          <p:cNvSpPr txBox="1">
            <a:spLocks noChangeArrowheads="1"/>
          </p:cNvSpPr>
          <p:nvPr/>
        </p:nvSpPr>
        <p:spPr bwMode="auto">
          <a:xfrm>
            <a:off x="179512" y="548680"/>
            <a:ext cx="59046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De Eiffeltoren:</a:t>
            </a:r>
            <a:r>
              <a:rPr lang="nl-NL" sz="1400" dirty="0">
                <a:solidFill>
                  <a:schemeClr val="accent5"/>
                </a:solidFill>
              </a:rPr>
              <a:t> </a:t>
            </a:r>
            <a:endParaRPr lang="nl-NL" sz="1400" dirty="0" smtClean="0">
              <a:solidFill>
                <a:schemeClr val="accent5"/>
              </a:solidFill>
            </a:endParaRPr>
          </a:p>
          <a:p>
            <a:r>
              <a:rPr lang="nl-NL" sz="1200" dirty="0" smtClean="0"/>
              <a:t>Wereldtentoonstelling </a:t>
            </a:r>
            <a:r>
              <a:rPr lang="nl-NL" sz="1200" dirty="0"/>
              <a:t>in 1889 te Parijs. </a:t>
            </a:r>
            <a:endParaRPr lang="nl-NL" sz="1200" dirty="0" smtClean="0"/>
          </a:p>
          <a:p>
            <a:r>
              <a:rPr lang="nl-NL" sz="1200" dirty="0" smtClean="0"/>
              <a:t>architectuur</a:t>
            </a:r>
            <a:r>
              <a:rPr lang="nl-NL" sz="1200" dirty="0"/>
              <a:t>, techniek </a:t>
            </a:r>
            <a:r>
              <a:rPr lang="nl-NL" sz="1200" dirty="0" smtClean="0"/>
              <a:t>(elektrisch </a:t>
            </a:r>
            <a:r>
              <a:rPr lang="nl-NL" sz="1200" dirty="0"/>
              <a:t>licht), telefoon) en niet-westerse culturen waarbij mensen uit koloniale landen als levende attracties worden tentoongesteld. </a:t>
            </a:r>
            <a:endParaRPr lang="nl-NL" sz="1200" dirty="0" smtClean="0"/>
          </a:p>
          <a:p>
            <a:r>
              <a:rPr lang="nl-NL" sz="1200" dirty="0"/>
              <a:t/>
            </a:r>
            <a:br>
              <a:rPr lang="nl-NL" sz="1200" dirty="0"/>
            </a:br>
            <a:r>
              <a:rPr lang="nl-NL" sz="1200" b="1" dirty="0">
                <a:solidFill>
                  <a:schemeClr val="accent5"/>
                </a:solidFill>
              </a:rPr>
              <a:t>Gustave Eiffel</a:t>
            </a:r>
            <a:r>
              <a:rPr lang="nl-NL" sz="1200" dirty="0"/>
              <a:t> </a:t>
            </a:r>
            <a:endParaRPr lang="nl-NL" sz="1200" dirty="0" smtClean="0"/>
          </a:p>
          <a:p>
            <a:r>
              <a:rPr lang="nl-NL" sz="1200" dirty="0" smtClean="0"/>
              <a:t>de </a:t>
            </a:r>
            <a:r>
              <a:rPr lang="nl-NL" sz="1200" dirty="0"/>
              <a:t>mogelijkheden van staalconstructies tonen: de </a:t>
            </a:r>
            <a:r>
              <a:rPr lang="nl-NL" sz="1200" dirty="0" smtClean="0"/>
              <a:t>Eiffeltoren.  </a:t>
            </a:r>
            <a:r>
              <a:rPr lang="nl-NL" sz="1200" dirty="0"/>
              <a:t>publiekstrekker van 300 </a:t>
            </a:r>
            <a:r>
              <a:rPr lang="nl-NL" sz="1200" dirty="0" err="1"/>
              <a:t>mtr</a:t>
            </a:r>
            <a:r>
              <a:rPr lang="nl-NL" sz="1200" dirty="0"/>
              <a:t>. hoog. </a:t>
            </a:r>
            <a:endParaRPr lang="nl-NL" sz="1200" dirty="0" smtClean="0"/>
          </a:p>
          <a:p>
            <a:r>
              <a:rPr lang="nl-NL" sz="1200" dirty="0" smtClean="0"/>
              <a:t>veel </a:t>
            </a:r>
            <a:r>
              <a:rPr lang="nl-NL" sz="1200" dirty="0"/>
              <a:t>kritiek </a:t>
            </a:r>
            <a:endParaRPr lang="nl-NL" sz="1200" dirty="0" smtClean="0"/>
          </a:p>
          <a:p>
            <a:r>
              <a:rPr lang="nl-NL" sz="1200" dirty="0" smtClean="0"/>
              <a:t>In </a:t>
            </a:r>
            <a:r>
              <a:rPr lang="nl-NL" sz="1200" dirty="0"/>
              <a:t>1909 is er </a:t>
            </a:r>
            <a:r>
              <a:rPr lang="nl-NL" sz="1200" dirty="0" smtClean="0"/>
              <a:t>geen </a:t>
            </a:r>
            <a:r>
              <a:rPr lang="nl-NL" sz="1200" dirty="0"/>
              <a:t>geld voor de afbraak</a:t>
            </a:r>
            <a:r>
              <a:rPr lang="nl-NL" sz="1200" dirty="0" smtClean="0"/>
              <a:t>!</a:t>
            </a:r>
            <a:endParaRPr lang="nl-NL" sz="1200" dirty="0">
              <a:latin typeface="Arial Unicode MS" pitchFamily="34" charset="-128"/>
            </a:endParaRPr>
          </a:p>
        </p:txBody>
      </p:sp>
      <p:pic>
        <p:nvPicPr>
          <p:cNvPr id="13319" name="Picture 3080" descr="C:\Users\John\Pictures\Bespiegeling\H10Alledaagse\Eiffeltoren-bou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839784"/>
            <a:ext cx="2659047" cy="217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3081" descr="C:\Users\John\Pictures\Bespiegeling\H10Alledaagse\eiffeltore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704" y="332656"/>
            <a:ext cx="2914296" cy="38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3082" descr="C:\Users\John\Pictures\Bespiegeling\H10Alledaagse\eiffel-z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49580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3079" descr="C:\Users\John\Pictures\Bespiegeling\H10Alledaagse\EiffelGarabitviaductFr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573016"/>
            <a:ext cx="335844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 Box 3084"/>
          <p:cNvSpPr txBox="1">
            <a:spLocks noChangeArrowheads="1"/>
          </p:cNvSpPr>
          <p:nvPr/>
        </p:nvSpPr>
        <p:spPr bwMode="auto">
          <a:xfrm>
            <a:off x="395536" y="6237312"/>
            <a:ext cx="14446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smtClean="0">
                <a:solidFill>
                  <a:schemeClr val="bg1"/>
                </a:solidFill>
              </a:rPr>
              <a:t>Viaduct de </a:t>
            </a:r>
            <a:r>
              <a:rPr lang="nl-NL" sz="800" dirty="0" err="1" smtClean="0">
                <a:solidFill>
                  <a:schemeClr val="bg1"/>
                </a:solidFill>
              </a:rPr>
              <a:t>Garabit</a:t>
            </a:r>
            <a:r>
              <a:rPr lang="nl-NL" sz="800" dirty="0" smtClean="0">
                <a:solidFill>
                  <a:schemeClr val="bg1"/>
                </a:solidFill>
              </a:rPr>
              <a:t> 1885</a:t>
            </a:r>
            <a:endParaRPr lang="nl-NL" sz="800" dirty="0">
              <a:solidFill>
                <a:schemeClr val="bg1"/>
              </a:solidFill>
            </a:endParaRPr>
          </a:p>
        </p:txBody>
      </p:sp>
      <p:pic>
        <p:nvPicPr>
          <p:cNvPr id="13325" name="Picture 13" descr="http://1.bp.blogspot.com/_WgUP52G4qlU/S5OUToKxOfI/AAAAAAAAAAU/nteILf2fVW0/s320/250px-Gustave_Eiff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869160"/>
            <a:ext cx="1537353" cy="1844824"/>
          </a:xfrm>
          <a:prstGeom prst="rect">
            <a:avLst/>
          </a:prstGeom>
          <a:noFill/>
        </p:spPr>
      </p:pic>
      <p:sp>
        <p:nvSpPr>
          <p:cNvPr id="13" name="Text Box 3084"/>
          <p:cNvSpPr txBox="1">
            <a:spLocks noChangeArrowheads="1"/>
          </p:cNvSpPr>
          <p:nvPr/>
        </p:nvSpPr>
        <p:spPr bwMode="auto">
          <a:xfrm>
            <a:off x="3707904" y="6453336"/>
            <a:ext cx="8996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err="1" smtClean="0"/>
              <a:t>Gustave</a:t>
            </a:r>
            <a:r>
              <a:rPr lang="nl-NL" sz="800" dirty="0" smtClean="0"/>
              <a:t> </a:t>
            </a:r>
            <a:r>
              <a:rPr lang="nl-NL" sz="800" dirty="0" err="1" smtClean="0"/>
              <a:t>Eiffel</a:t>
            </a:r>
            <a:endParaRPr lang="nl-NL" sz="800" dirty="0"/>
          </a:p>
        </p:txBody>
      </p:sp>
      <p:sp>
        <p:nvSpPr>
          <p:cNvPr id="14" name="Tekstvak 13"/>
          <p:cNvSpPr txBox="1"/>
          <p:nvPr/>
        </p:nvSpPr>
        <p:spPr>
          <a:xfrm>
            <a:off x="251520" y="2924944"/>
            <a:ext cx="457875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Op voorwaarde dat de toren na twintig jaar zal worden </a:t>
            </a:r>
            <a:br>
              <a:rPr lang="nl-NL" sz="1200" dirty="0" smtClean="0"/>
            </a:br>
            <a:r>
              <a:rPr lang="nl-NL" sz="1200" dirty="0" smtClean="0"/>
              <a:t>afgebroken, mag </a:t>
            </a:r>
            <a:r>
              <a:rPr lang="nl-NL" sz="1200" dirty="0" err="1" smtClean="0"/>
              <a:t>Eiffel</a:t>
            </a:r>
            <a:r>
              <a:rPr lang="nl-NL" sz="1200" dirty="0" smtClean="0"/>
              <a:t> zijn gang gaan.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ChangeArrowheads="1"/>
          </p:cNvSpPr>
          <p:nvPr/>
        </p:nvSpPr>
        <p:spPr bwMode="auto">
          <a:xfrm>
            <a:off x="0" y="3861048"/>
            <a:ext cx="4876800" cy="2996952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Impressionisme: 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Manet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3733800" y="533400"/>
            <a:ext cx="54102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Salon des </a:t>
            </a:r>
            <a:r>
              <a:rPr lang="nl-NL" sz="2400" b="1" dirty="0" err="1">
                <a:solidFill>
                  <a:schemeClr val="accent5"/>
                </a:solidFill>
                <a:latin typeface="Arial Unicode MS" pitchFamily="34" charset="-128"/>
              </a:rPr>
              <a:t>Refusés</a:t>
            </a:r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:</a:t>
            </a:r>
            <a:r>
              <a:rPr lang="nl-NL" sz="1400" dirty="0">
                <a:solidFill>
                  <a:schemeClr val="accent5"/>
                </a:solidFill>
              </a:rPr>
              <a:t> </a:t>
            </a:r>
          </a:p>
          <a:p>
            <a:r>
              <a:rPr lang="nl-NL" sz="1400" dirty="0" smtClean="0">
                <a:solidFill>
                  <a:schemeClr val="accent5"/>
                </a:solidFill>
              </a:rPr>
              <a:t>1863 </a:t>
            </a:r>
            <a:r>
              <a:rPr lang="nl-NL" sz="1200" dirty="0" smtClean="0"/>
              <a:t>3000 / 5000 afgekeurd. </a:t>
            </a:r>
          </a:p>
          <a:p>
            <a:r>
              <a:rPr lang="nl-NL" sz="1200" dirty="0" smtClean="0"/>
              <a:t>Napoleon III </a:t>
            </a:r>
          </a:p>
          <a:p>
            <a:r>
              <a:rPr lang="nl-NL" sz="1200" dirty="0" err="1" smtClean="0"/>
              <a:t>Palais</a:t>
            </a:r>
            <a:r>
              <a:rPr lang="nl-NL" sz="1200" dirty="0" smtClean="0"/>
              <a:t> </a:t>
            </a:r>
            <a:r>
              <a:rPr lang="nl-NL" sz="1200" dirty="0"/>
              <a:t>de </a:t>
            </a:r>
            <a:r>
              <a:rPr lang="nl-NL" sz="1200" dirty="0" err="1"/>
              <a:t>L’industrie</a:t>
            </a:r>
            <a:r>
              <a:rPr lang="nl-NL" sz="1200" dirty="0"/>
              <a:t>: de salon des </a:t>
            </a:r>
            <a:r>
              <a:rPr lang="nl-NL" sz="1200" dirty="0" err="1" smtClean="0"/>
              <a:t>Refusés</a:t>
            </a:r>
            <a:r>
              <a:rPr lang="nl-NL" sz="1200" dirty="0" smtClean="0"/>
              <a:t> zodat het publiek zelf kan oordelen.</a:t>
            </a:r>
            <a:endParaRPr lang="nl-NL" sz="1200" dirty="0"/>
          </a:p>
          <a:p>
            <a:r>
              <a:rPr lang="nl-NL" sz="1200" dirty="0" smtClean="0">
                <a:solidFill>
                  <a:schemeClr val="accent5"/>
                </a:solidFill>
              </a:rPr>
              <a:t>Eduard </a:t>
            </a:r>
            <a:r>
              <a:rPr lang="nl-NL" sz="1200" dirty="0" err="1" smtClean="0">
                <a:solidFill>
                  <a:schemeClr val="accent5"/>
                </a:solidFill>
              </a:rPr>
              <a:t>Manet</a:t>
            </a:r>
            <a:r>
              <a:rPr lang="nl-NL" sz="1200" dirty="0">
                <a:solidFill>
                  <a:schemeClr val="accent5"/>
                </a:solidFill>
              </a:rPr>
              <a:t> </a:t>
            </a:r>
            <a:r>
              <a:rPr lang="nl-NL" sz="1200" dirty="0" smtClean="0"/>
              <a:t>‘Le </a:t>
            </a:r>
            <a:r>
              <a:rPr lang="nl-NL" sz="1200" dirty="0"/>
              <a:t>dejeuner sur </a:t>
            </a:r>
            <a:r>
              <a:rPr lang="nl-NL" sz="1200" dirty="0" err="1"/>
              <a:t>l’herbe</a:t>
            </a:r>
            <a:r>
              <a:rPr lang="nl-NL" sz="1200" dirty="0" smtClean="0"/>
              <a:t>’</a:t>
            </a:r>
          </a:p>
          <a:p>
            <a:r>
              <a:rPr lang="nl-NL" sz="1200" dirty="0" smtClean="0">
                <a:latin typeface="Arial Unicode MS" pitchFamily="34" charset="-128"/>
              </a:rPr>
              <a:t>Realisme, </a:t>
            </a:r>
            <a:r>
              <a:rPr lang="nl-NL" sz="1200" dirty="0" err="1" smtClean="0">
                <a:latin typeface="Arial Unicode MS" pitchFamily="34" charset="-128"/>
              </a:rPr>
              <a:t>seksulele</a:t>
            </a:r>
            <a:r>
              <a:rPr lang="nl-NL" sz="1200" dirty="0" smtClean="0">
                <a:latin typeface="Arial Unicode MS" pitchFamily="34" charset="-128"/>
              </a:rPr>
              <a:t> lading, schetsmatig etc.</a:t>
            </a:r>
            <a:endParaRPr lang="nl-NL" sz="1200" dirty="0">
              <a:latin typeface="Arial Unicode MS" pitchFamily="34" charset="-128"/>
            </a:endParaRP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5791200" y="15240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(1832-1883)</a:t>
            </a:r>
          </a:p>
        </p:txBody>
      </p:sp>
      <p:pic>
        <p:nvPicPr>
          <p:cNvPr id="14344" name="Picture 9" descr="C:\Users\John\Pictures\Bespiegeling\H10Alledaagse\Cabanel_-_The_Birth_of_Venus1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70522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0" descr="C:\Users\John\Pictures\Bespiegeling\H10Alledaagse\Manet Le dejeuner1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697163"/>
            <a:ext cx="5334000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1" descr="C:\Users\John\Pictures\Bespiegeling\H10Alledaagse\Manet-Olympia-1863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36576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Text Box 12"/>
          <p:cNvSpPr txBox="1">
            <a:spLocks noChangeArrowheads="1"/>
          </p:cNvSpPr>
          <p:nvPr/>
        </p:nvSpPr>
        <p:spPr bwMode="auto">
          <a:xfrm>
            <a:off x="179512" y="2852936"/>
            <a:ext cx="359308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000" dirty="0" smtClean="0"/>
              <a:t>Dit soort werk viel wel in de smaak bij de jury.  Het was het grote succes van de officiële Salon in 1863. Napoleon III koopt het schilderij. </a:t>
            </a:r>
            <a:r>
              <a:rPr lang="nl-NL" sz="1000" dirty="0" err="1" smtClean="0"/>
              <a:t>Cabanel</a:t>
            </a:r>
            <a:r>
              <a:rPr lang="nl-NL" sz="1000" dirty="0" smtClean="0"/>
              <a:t> wordt officier in het </a:t>
            </a:r>
            <a:r>
              <a:rPr lang="nl-NL" sz="1000" dirty="0" err="1" smtClean="0"/>
              <a:t>Légion</a:t>
            </a:r>
            <a:r>
              <a:rPr lang="nl-NL" sz="1000" dirty="0" smtClean="0"/>
              <a:t> </a:t>
            </a:r>
            <a:r>
              <a:rPr lang="nl-NL" sz="1000" dirty="0" err="1" smtClean="0"/>
              <a:t>d’Honneur</a:t>
            </a:r>
            <a:r>
              <a:rPr lang="nl-NL" sz="1000" dirty="0" smtClean="0"/>
              <a:t>, de hoogst denkbare eer in die tijd.</a:t>
            </a:r>
            <a:endParaRPr lang="nl-NL" sz="1000" dirty="0"/>
          </a:p>
        </p:txBody>
      </p:sp>
      <p:sp>
        <p:nvSpPr>
          <p:cNvPr id="14348" name="Text Box 13"/>
          <p:cNvSpPr txBox="1">
            <a:spLocks noChangeArrowheads="1"/>
          </p:cNvSpPr>
          <p:nvPr/>
        </p:nvSpPr>
        <p:spPr bwMode="auto">
          <a:xfrm>
            <a:off x="152400" y="6324600"/>
            <a:ext cx="35210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800" dirty="0" err="1">
                <a:solidFill>
                  <a:schemeClr val="bg1"/>
                </a:solidFill>
              </a:rPr>
              <a:t>Manet</a:t>
            </a:r>
            <a:r>
              <a:rPr lang="nl-NL" sz="800" dirty="0">
                <a:solidFill>
                  <a:schemeClr val="bg1"/>
                </a:solidFill>
              </a:rPr>
              <a:t>: Olympia.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79512" y="2564904"/>
            <a:ext cx="35210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800" dirty="0" err="1" smtClean="0">
                <a:solidFill>
                  <a:schemeClr val="bg1"/>
                </a:solidFill>
              </a:rPr>
              <a:t>Cabanel</a:t>
            </a:r>
            <a:r>
              <a:rPr lang="nl-NL" sz="800" dirty="0" smtClean="0">
                <a:solidFill>
                  <a:schemeClr val="bg1"/>
                </a:solidFill>
              </a:rPr>
              <a:t>: ‘De geboorte van </a:t>
            </a:r>
            <a:r>
              <a:rPr lang="nl-NL" sz="800" dirty="0" err="1" smtClean="0">
                <a:solidFill>
                  <a:schemeClr val="bg1"/>
                </a:solidFill>
              </a:rPr>
              <a:t>Venus</a:t>
            </a:r>
            <a:r>
              <a:rPr lang="nl-NL" sz="800" dirty="0" smtClean="0">
                <a:solidFill>
                  <a:schemeClr val="bg1"/>
                </a:solidFill>
              </a:rPr>
              <a:t>’</a:t>
            </a:r>
            <a:endParaRPr lang="nl-NL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ChangeArrowheads="1"/>
          </p:cNvSpPr>
          <p:nvPr/>
        </p:nvSpPr>
        <p:spPr bwMode="auto">
          <a:xfrm>
            <a:off x="0" y="4038600"/>
            <a:ext cx="9144000" cy="28194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6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Edouard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Manet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3563888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(1832-1883)</a:t>
            </a:r>
          </a:p>
        </p:txBody>
      </p:sp>
      <p:pic>
        <p:nvPicPr>
          <p:cNvPr id="15369" name="Picture 8" descr="C:\Users\John\Pictures\Bespiegeling\H10Alledaagse\manet-portretvaneen jonged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8193" y="548680"/>
            <a:ext cx="196071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9" descr="C:\Users\John\Pictures\Bespiegeling\H10Alledaagse\MANET_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12976"/>
            <a:ext cx="4248472" cy="349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0" descr="C:\Users\John\Pictures\Bespiegeling\H10Alledaagse\manet bar Follies B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4932040" cy="36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5292080" y="6453336"/>
            <a:ext cx="20288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Het drijvend atelier</a:t>
            </a:r>
          </a:p>
        </p:txBody>
      </p:sp>
      <p:pic>
        <p:nvPicPr>
          <p:cNvPr id="15373" name="Picture 13" descr="Bestand:Édouard Mane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7" y="520948"/>
            <a:ext cx="1656184" cy="2574379"/>
          </a:xfrm>
          <a:prstGeom prst="rect">
            <a:avLst/>
          </a:prstGeom>
          <a:noFill/>
        </p:spPr>
      </p:pic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179512" y="3933056"/>
            <a:ext cx="15456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Bar van de </a:t>
            </a:r>
            <a:r>
              <a:rPr lang="nl-NL" sz="800" dirty="0" err="1">
                <a:solidFill>
                  <a:schemeClr val="bg1"/>
                </a:solidFill>
              </a:rPr>
              <a:t>Follies</a:t>
            </a:r>
            <a:r>
              <a:rPr lang="nl-NL" sz="800" dirty="0">
                <a:solidFill>
                  <a:schemeClr val="bg1"/>
                </a:solidFill>
              </a:rPr>
              <a:t> Bergère</a:t>
            </a:r>
          </a:p>
        </p:txBody>
      </p:sp>
      <p:pic>
        <p:nvPicPr>
          <p:cNvPr id="15375" name="Picture 15" descr="http://www.metmuseum.org/toah/images/h2/h2_1976.201.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387117"/>
            <a:ext cx="3960440" cy="2384185"/>
          </a:xfrm>
          <a:prstGeom prst="rect">
            <a:avLst/>
          </a:prstGeom>
          <a:noFill/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76056" y="2852936"/>
            <a:ext cx="20288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800" dirty="0" smtClean="0">
                <a:solidFill>
                  <a:schemeClr val="bg1"/>
                </a:solidFill>
              </a:rPr>
              <a:t>Portret van </a:t>
            </a:r>
            <a:r>
              <a:rPr lang="nl-NL" sz="800" dirty="0" err="1" smtClean="0">
                <a:solidFill>
                  <a:schemeClr val="bg1"/>
                </a:solidFill>
              </a:rPr>
              <a:t>Merthe</a:t>
            </a:r>
            <a:r>
              <a:rPr lang="nl-NL" sz="800" dirty="0" smtClean="0">
                <a:solidFill>
                  <a:schemeClr val="bg1"/>
                </a:solidFill>
              </a:rPr>
              <a:t> </a:t>
            </a:r>
            <a:r>
              <a:rPr lang="nl-NL" sz="800" dirty="0" err="1" smtClean="0">
                <a:solidFill>
                  <a:schemeClr val="bg1"/>
                </a:solidFill>
              </a:rPr>
              <a:t>Morisot</a:t>
            </a:r>
            <a:endParaRPr lang="nl-NL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ChangeArrowheads="1"/>
          </p:cNvSpPr>
          <p:nvPr/>
        </p:nvSpPr>
        <p:spPr bwMode="auto">
          <a:xfrm>
            <a:off x="0" y="4581128"/>
            <a:ext cx="9144000" cy="2276872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Impressionisme: 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Monet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5220072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(1840-1926)</a:t>
            </a:r>
          </a:p>
        </p:txBody>
      </p:sp>
      <p:pic>
        <p:nvPicPr>
          <p:cNvPr id="11" name="Picture 9" descr="C:\Users\John\Pictures\Bespiegeling\H10Alledaagse\Monet-zonsopg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75" y="548680"/>
            <a:ext cx="8203765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6804248" y="6309320"/>
            <a:ext cx="1537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‘</a:t>
            </a:r>
            <a:r>
              <a:rPr lang="nl-NL" sz="800" dirty="0" err="1">
                <a:solidFill>
                  <a:schemeClr val="bg1"/>
                </a:solidFill>
              </a:rPr>
              <a:t>L’impression</a:t>
            </a:r>
            <a:r>
              <a:rPr lang="nl-NL" sz="800" dirty="0">
                <a:solidFill>
                  <a:schemeClr val="bg1"/>
                </a:solidFill>
              </a:rPr>
              <a:t> </a:t>
            </a:r>
            <a:r>
              <a:rPr lang="nl-NL" sz="800" dirty="0" err="1">
                <a:solidFill>
                  <a:schemeClr val="bg1"/>
                </a:solidFill>
              </a:rPr>
              <a:t>soleil</a:t>
            </a:r>
            <a:r>
              <a:rPr lang="nl-NL" sz="800" dirty="0">
                <a:solidFill>
                  <a:schemeClr val="bg1"/>
                </a:solidFill>
              </a:rPr>
              <a:t> </a:t>
            </a:r>
            <a:r>
              <a:rPr lang="nl-NL" sz="800" dirty="0" err="1">
                <a:solidFill>
                  <a:schemeClr val="bg1"/>
                </a:solidFill>
              </a:rPr>
              <a:t>levant</a:t>
            </a:r>
            <a:r>
              <a:rPr lang="nl-NL" sz="800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83568" y="548680"/>
            <a:ext cx="82089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dirty="0">
                <a:solidFill>
                  <a:schemeClr val="bg1"/>
                </a:solidFill>
              </a:rPr>
              <a:t>‘Impressie, zonsopgang’ ( 1872</a:t>
            </a:r>
            <a:r>
              <a:rPr lang="nl-NL" sz="1200" dirty="0" smtClean="0">
                <a:solidFill>
                  <a:schemeClr val="bg1"/>
                </a:solidFill>
              </a:rPr>
              <a:t>)</a:t>
            </a:r>
            <a:endParaRPr lang="nl-NL" sz="12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4" name="Tekstvak 13"/>
          <p:cNvSpPr txBox="1"/>
          <p:nvPr/>
        </p:nvSpPr>
        <p:spPr>
          <a:xfrm rot="16200000">
            <a:off x="-696815" y="1374474"/>
            <a:ext cx="235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5"/>
                </a:solidFill>
                <a:latin typeface="Arial Unicode MS" pitchFamily="34" charset="-128"/>
              </a:rPr>
              <a:t>Objectief kijken</a:t>
            </a:r>
            <a:endParaRPr lang="nl-NL" sz="24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/>
          <p:cNvSpPr>
            <a:spLocks noChangeArrowheads="1"/>
          </p:cNvSpPr>
          <p:nvPr/>
        </p:nvSpPr>
        <p:spPr bwMode="auto">
          <a:xfrm>
            <a:off x="2362200" y="3573016"/>
            <a:ext cx="5105400" cy="3284984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8803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6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600" dirty="0" smtClean="0">
                <a:solidFill>
                  <a:schemeClr val="accent5"/>
                </a:solidFill>
                <a:latin typeface="Verdana" pitchFamily="34" charset="0"/>
              </a:rPr>
              <a:t>Claude </a:t>
            </a:r>
            <a:r>
              <a:rPr lang="nl-NL" sz="3600" dirty="0" err="1" smtClean="0">
                <a:solidFill>
                  <a:schemeClr val="accent5"/>
                </a:solidFill>
                <a:latin typeface="Verdana" pitchFamily="34" charset="0"/>
              </a:rPr>
              <a:t>Monet</a:t>
            </a:r>
            <a:endParaRPr lang="nl-NL" sz="36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17416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7417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7418" name="Text Box 6"/>
          <p:cNvSpPr txBox="1">
            <a:spLocks noChangeArrowheads="1"/>
          </p:cNvSpPr>
          <p:nvPr/>
        </p:nvSpPr>
        <p:spPr bwMode="auto">
          <a:xfrm>
            <a:off x="7308304" y="2852936"/>
            <a:ext cx="110479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Kathedraal </a:t>
            </a:r>
            <a:r>
              <a:rPr lang="nl-NL" sz="800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Rouen</a:t>
            </a:r>
            <a:endParaRPr lang="nl-NL" sz="800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3347864" y="312911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(1840-1926)</a:t>
            </a:r>
          </a:p>
        </p:txBody>
      </p:sp>
      <p:pic>
        <p:nvPicPr>
          <p:cNvPr id="19" name="Picture 12" descr="C:\Users\John\Pictures\Bespiegeling\H10Alledaagse\monet-irises-monets-gard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225084"/>
            <a:ext cx="4211960" cy="362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vak 13"/>
          <p:cNvSpPr txBox="1"/>
          <p:nvPr/>
        </p:nvSpPr>
        <p:spPr>
          <a:xfrm>
            <a:off x="4932040" y="3068960"/>
            <a:ext cx="42119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De enige eis die </a:t>
            </a:r>
            <a:r>
              <a:rPr lang="nl-NL" sz="1200" dirty="0" err="1" smtClean="0"/>
              <a:t>Monet</a:t>
            </a:r>
            <a:r>
              <a:rPr lang="nl-NL" sz="1200" dirty="0" smtClean="0"/>
              <a:t> stelt, is dat kleur en licht schitteren.</a:t>
            </a:r>
            <a:endParaRPr lang="nl-NL" sz="1200" dirty="0"/>
          </a:p>
        </p:txBody>
      </p:sp>
      <p:pic>
        <p:nvPicPr>
          <p:cNvPr id="15" name="Picture 8" descr="C:\Users\John\Pictures\Bespiegeling\H10Alledaagse\monet-waterlil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5004047" cy="50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 descr="C:\Users\John\Pictures\Bespiegeling\H10Alledaagse\MonetCamilleMonetandChi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54271"/>
            <a:ext cx="3352800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7"/>
          <p:cNvSpPr txBox="1">
            <a:spLocks noChangeArrowheads="1"/>
          </p:cNvSpPr>
          <p:nvPr/>
        </p:nvSpPr>
        <p:spPr bwMode="auto">
          <a:xfrm>
            <a:off x="251520" y="6309320"/>
            <a:ext cx="12089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Mevr.Monet</a:t>
            </a:r>
            <a:r>
              <a:rPr lang="nl-NL" sz="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en kind</a:t>
            </a:r>
          </a:p>
        </p:txBody>
      </p:sp>
      <p:pic>
        <p:nvPicPr>
          <p:cNvPr id="17" name="Picture 9" descr="C:\Users\John\Pictures\Bespiegeling\H10Alledaagse\monet_rouen-cathedr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5338" y="0"/>
            <a:ext cx="199866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C:\Users\John\Pictures\Bespiegeling\H10Alledaagse\monet_rouen-cathedral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0"/>
            <a:ext cx="20955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ChangeArrowheads="1"/>
          </p:cNvSpPr>
          <p:nvPr/>
        </p:nvSpPr>
        <p:spPr bwMode="auto">
          <a:xfrm>
            <a:off x="0" y="3810000"/>
            <a:ext cx="9144000" cy="3048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Impressionisme: 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Renoir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79512" y="496417"/>
            <a:ext cx="8784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 smtClean="0"/>
              <a:t>Ieder tafereel kan onderwerp zijn.</a:t>
            </a:r>
          </a:p>
          <a:p>
            <a:r>
              <a:rPr lang="nl-NL" sz="1200" dirty="0"/>
              <a:t>H</a:t>
            </a:r>
            <a:r>
              <a:rPr lang="nl-NL" sz="1200" dirty="0" smtClean="0"/>
              <a:t>et </a:t>
            </a:r>
            <a:r>
              <a:rPr lang="nl-NL" sz="1200" dirty="0"/>
              <a:t>observeren van licht en </a:t>
            </a:r>
            <a:r>
              <a:rPr lang="nl-NL" sz="1200" dirty="0" smtClean="0"/>
              <a:t>kleur.</a:t>
            </a:r>
          </a:p>
          <a:p>
            <a:r>
              <a:rPr lang="nl-NL" sz="1200" dirty="0" smtClean="0"/>
              <a:t>Afstand nemen</a:t>
            </a:r>
          </a:p>
          <a:p>
            <a:r>
              <a:rPr lang="nl-NL" sz="1200" dirty="0"/>
              <a:t>A</a:t>
            </a:r>
            <a:r>
              <a:rPr lang="nl-NL" sz="1200" dirty="0" smtClean="0"/>
              <a:t>lle </a:t>
            </a:r>
            <a:r>
              <a:rPr lang="nl-NL" sz="1200" dirty="0"/>
              <a:t>zichtbare zaken </a:t>
            </a:r>
            <a:r>
              <a:rPr lang="nl-NL" sz="1200" dirty="0" smtClean="0"/>
              <a:t>gelijk.</a:t>
            </a:r>
            <a:endParaRPr lang="nl-NL" sz="1200" dirty="0">
              <a:latin typeface="Arial Unicode MS" pitchFamily="34" charset="-128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95536" y="3212976"/>
            <a:ext cx="15476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800" dirty="0"/>
              <a:t>Het bal bij ‘</a:t>
            </a:r>
            <a:br>
              <a:rPr lang="nl-NL" sz="800" dirty="0"/>
            </a:br>
            <a:r>
              <a:rPr lang="nl-NL" sz="800" dirty="0" err="1"/>
              <a:t>Moulin</a:t>
            </a:r>
            <a:r>
              <a:rPr lang="nl-NL" sz="800" dirty="0"/>
              <a:t> de la </a:t>
            </a:r>
            <a:r>
              <a:rPr lang="nl-NL" sz="800" dirty="0" err="1"/>
              <a:t>Galette</a:t>
            </a:r>
            <a:r>
              <a:rPr lang="nl-NL" sz="800" dirty="0"/>
              <a:t>’</a:t>
            </a:r>
            <a:br>
              <a:rPr lang="nl-NL" sz="800" dirty="0"/>
            </a:br>
            <a:r>
              <a:rPr lang="nl-NL" sz="800" dirty="0"/>
              <a:t>(1876)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148064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(1841-1919)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23528" y="6381328"/>
            <a:ext cx="9749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err="1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Auguste</a:t>
            </a:r>
            <a:r>
              <a:rPr lang="nl-NL" sz="800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nl-NL" sz="800" dirty="0" err="1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Renoir</a:t>
            </a:r>
            <a:endParaRPr lang="nl-NL" sz="800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4188311" y="1113996"/>
            <a:ext cx="439754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1200" dirty="0"/>
              <a:t>Waarom werden de impressionisten in hun eigen tijd zo bekritiseerd en worden ze nu zo </a:t>
            </a:r>
            <a:r>
              <a:rPr lang="nl-NL" sz="1200" dirty="0" smtClean="0"/>
              <a:t>gewaardeerd</a:t>
            </a:r>
            <a:r>
              <a:rPr lang="nl-NL" sz="1200" dirty="0"/>
              <a:t>?</a:t>
            </a:r>
          </a:p>
        </p:txBody>
      </p:sp>
      <p:pic>
        <p:nvPicPr>
          <p:cNvPr id="13" name="Picture 7" descr="C:\Users\John\Pictures\Bespiegeling\H10Alledaagse\renoir_moulin-gal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69423"/>
            <a:ext cx="6910536" cy="508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http://blog.oilpaintingandframe.com/wp-content/uploads/2011/04/Pierre-Auguste-Reno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37112"/>
            <a:ext cx="1439321" cy="1897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0" y="3645024"/>
            <a:ext cx="9144000" cy="3212976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Auguste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Renoir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3275856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(1841-1919)</a:t>
            </a:r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3059832" y="6453336"/>
            <a:ext cx="14205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Spelende Claude </a:t>
            </a:r>
            <a:r>
              <a:rPr lang="nl-NL" sz="800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Renoir</a:t>
            </a:r>
            <a:endParaRPr lang="nl-NL" sz="800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8" descr="C:\Users\John\Pictures\Bespiegeling\H10Alledaagse\Renoir_par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497205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C:\Users\John\Pictures\Bespiegeling\H10Alledaagse\renoir-the-ski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692696"/>
            <a:ext cx="39624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C:\Users\John\Pictures\Bespiegeling\H10Alledaagse\renoir spelende Clau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509121"/>
            <a:ext cx="234512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C:\Users\John\Pictures\Bespiegeling\H10Alledaagse\renoir-the-bathe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0320" y="3789040"/>
            <a:ext cx="451368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 descr="http://www.bestpriceart.com/shop-online/images/vault/renoir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538154"/>
            <a:ext cx="1800200" cy="2319846"/>
          </a:xfrm>
          <a:prstGeom prst="rect">
            <a:avLst/>
          </a:prstGeom>
          <a:noFill/>
        </p:spPr>
      </p:pic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179512" y="4077072"/>
            <a:ext cx="4523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Party</a:t>
            </a:r>
          </a:p>
        </p:txBody>
      </p:sp>
      <p:sp>
        <p:nvSpPr>
          <p:cNvPr id="19469" name="Text Box 14"/>
          <p:cNvSpPr txBox="1">
            <a:spLocks noChangeArrowheads="1"/>
          </p:cNvSpPr>
          <p:nvPr/>
        </p:nvSpPr>
        <p:spPr bwMode="auto">
          <a:xfrm>
            <a:off x="8100392" y="3429000"/>
            <a:ext cx="7248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Het bootje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4932040" y="3861048"/>
            <a:ext cx="6912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Baadsters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763688" y="6453336"/>
            <a:ext cx="14237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err="1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Model-in-zonlichtstudie</a:t>
            </a:r>
            <a:endParaRPr lang="nl-NL" sz="800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0482" name="Rectangle 14"/>
          <p:cNvSpPr>
            <a:spLocks noChangeArrowheads="1"/>
          </p:cNvSpPr>
          <p:nvPr/>
        </p:nvSpPr>
        <p:spPr bwMode="auto">
          <a:xfrm>
            <a:off x="3657600" y="476250"/>
            <a:ext cx="5486400" cy="3456806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Nieuwe bronnen: fotografie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152400" y="685800"/>
            <a:ext cx="350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 dirty="0"/>
              <a:t>R</a:t>
            </a:r>
            <a:r>
              <a:rPr lang="nl-NL" sz="1200" dirty="0" smtClean="0"/>
              <a:t>ond 1850 </a:t>
            </a:r>
            <a:r>
              <a:rPr lang="nl-NL" sz="1200" dirty="0"/>
              <a:t>ontwikkeld de fotografie zich tot een ware industrie. </a:t>
            </a:r>
            <a:endParaRPr lang="nl-NL" sz="1200" dirty="0" smtClean="0"/>
          </a:p>
          <a:p>
            <a:r>
              <a:rPr lang="nl-NL" sz="1200" dirty="0" smtClean="0"/>
              <a:t>Concurrentie of inspiratiebron?</a:t>
            </a:r>
          </a:p>
          <a:p>
            <a:endParaRPr lang="nl-NL" sz="1200" dirty="0" smtClean="0"/>
          </a:p>
          <a:p>
            <a:r>
              <a:rPr lang="nl-NL" sz="1200" dirty="0" smtClean="0"/>
              <a:t>De </a:t>
            </a:r>
            <a:r>
              <a:rPr lang="nl-NL" sz="1200" dirty="0"/>
              <a:t>foto ‘ontmaskert’ zo de traditionele schilderkunst die zo ‘bedacht’ is en weinig te maken heeft met het echte kijken</a:t>
            </a:r>
            <a:r>
              <a:rPr lang="nl-NL" sz="1200" dirty="0" smtClean="0"/>
              <a:t>. Waarom?</a:t>
            </a:r>
            <a:endParaRPr lang="nl-NL" sz="1200" dirty="0">
              <a:latin typeface="Arial Unicode MS" pitchFamily="34" charset="-128"/>
            </a:endParaRP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3779912" y="620688"/>
            <a:ext cx="511550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De </a:t>
            </a:r>
            <a:r>
              <a:rPr lang="nl-NL" sz="1100" b="1" dirty="0">
                <a:solidFill>
                  <a:schemeClr val="bg1"/>
                </a:solidFill>
              </a:rPr>
              <a:t>eerste foto</a:t>
            </a:r>
            <a:r>
              <a:rPr lang="nl-NL" sz="1100" dirty="0">
                <a:solidFill>
                  <a:schemeClr val="bg1"/>
                </a:solidFill>
              </a:rPr>
              <a:t> werd in 1826 gemaakt door de Fransman </a:t>
            </a:r>
            <a:r>
              <a:rPr lang="nl-NL" sz="1100" b="1" dirty="0">
                <a:solidFill>
                  <a:schemeClr val="bg1"/>
                </a:solidFill>
              </a:rPr>
              <a:t>Nièpce.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br>
              <a:rPr lang="nl-NL" sz="1100" dirty="0">
                <a:solidFill>
                  <a:schemeClr val="bg1"/>
                </a:solidFill>
              </a:rPr>
            </a:br>
            <a:r>
              <a:rPr lang="nl-NL" sz="1100" dirty="0">
                <a:solidFill>
                  <a:schemeClr val="bg1"/>
                </a:solidFill>
              </a:rPr>
              <a:t>E</a:t>
            </a:r>
            <a:r>
              <a:rPr lang="nl-NL" sz="1100" dirty="0" smtClean="0">
                <a:solidFill>
                  <a:schemeClr val="bg1"/>
                </a:solidFill>
              </a:rPr>
              <a:t>en </a:t>
            </a:r>
            <a:r>
              <a:rPr lang="nl-NL" sz="1100" dirty="0">
                <a:solidFill>
                  <a:schemeClr val="bg1"/>
                </a:solidFill>
              </a:rPr>
              <a:t>plaat die was bedekt met bitumen een soort lichtgevoelig asfalt. </a:t>
            </a:r>
            <a:endParaRPr lang="nl-NL" sz="1100" dirty="0" smtClean="0">
              <a:solidFill>
                <a:schemeClr val="bg1"/>
              </a:solidFill>
            </a:endParaRPr>
          </a:p>
          <a:p>
            <a:r>
              <a:rPr lang="nl-NL" sz="1100" dirty="0" smtClean="0">
                <a:solidFill>
                  <a:schemeClr val="bg1"/>
                </a:solidFill>
              </a:rPr>
              <a:t>8 uur</a:t>
            </a:r>
            <a:r>
              <a:rPr lang="nl-NL" sz="1100" dirty="0">
                <a:solidFill>
                  <a:schemeClr val="bg1"/>
                </a:solidFill>
              </a:rPr>
              <a:t> </a:t>
            </a:r>
          </a:p>
          <a:p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52400" y="4191000"/>
            <a:ext cx="1611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 smtClean="0"/>
              <a:t>837  </a:t>
            </a:r>
          </a:p>
          <a:p>
            <a:r>
              <a:rPr lang="nl-NL" sz="1200" dirty="0" smtClean="0"/>
              <a:t>Daguerreotype </a:t>
            </a:r>
            <a:endParaRPr lang="nl-NL" sz="1400" dirty="0"/>
          </a:p>
        </p:txBody>
      </p:sp>
      <p:sp>
        <p:nvSpPr>
          <p:cNvPr id="20491" name="Text Box 12"/>
          <p:cNvSpPr txBox="1">
            <a:spLocks noChangeArrowheads="1"/>
          </p:cNvSpPr>
          <p:nvPr/>
        </p:nvSpPr>
        <p:spPr bwMode="auto">
          <a:xfrm>
            <a:off x="4067944" y="5805264"/>
            <a:ext cx="2819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 dirty="0">
                <a:solidFill>
                  <a:srgbClr val="000000"/>
                </a:solidFill>
                <a:latin typeface="Arial" charset="0"/>
                <a:cs typeface="Arial" charset="0"/>
              </a:rPr>
              <a:t>De eerste studio opende in 1853. </a:t>
            </a:r>
            <a:endParaRPr lang="nl-NL" sz="1400" dirty="0"/>
          </a:p>
        </p:txBody>
      </p:sp>
      <p:pic>
        <p:nvPicPr>
          <p:cNvPr id="14" name="Picture 11" descr="C:\Users\John\Pictures\Bespiegeling\H10Alledaagse\Daguerreotype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861047"/>
            <a:ext cx="2376264" cy="285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C:\Users\John\Pictures\Bespiegeling\H10Alledaagse\oudste foto_surina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0" y="3678093"/>
            <a:ext cx="2381250" cy="317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C:\Users\John\Pictures\Bespiegeling\H10Alledaagse\niepce eerste f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616530"/>
            <a:ext cx="3223592" cy="245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7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07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nl-NL" sz="3600" b="1" dirty="0" smtClean="0">
                <a:solidFill>
                  <a:schemeClr val="accent5"/>
                </a:solidFill>
                <a:latin typeface="Verdana" pitchFamily="34" charset="0"/>
              </a:rPr>
              <a:t>Verslag van het alledaagse</a:t>
            </a:r>
          </a:p>
        </p:txBody>
      </p:sp>
      <p:sp>
        <p:nvSpPr>
          <p:cNvPr id="3076" name="Text Box 1027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077" name="Text Box 1028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078" name="Text Box 1029"/>
          <p:cNvSpPr txBox="1">
            <a:spLocks noChangeArrowheads="1"/>
          </p:cNvSpPr>
          <p:nvPr/>
        </p:nvSpPr>
        <p:spPr bwMode="auto">
          <a:xfrm>
            <a:off x="0" y="620713"/>
            <a:ext cx="9144000" cy="523875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2800" b="1" dirty="0">
                <a:solidFill>
                  <a:schemeClr val="accent5"/>
                </a:solidFill>
                <a:latin typeface="Arial Unicode MS" pitchFamily="34" charset="-128"/>
              </a:rPr>
              <a:t>REALISME IN DE NEGENTIENDE EEUW</a:t>
            </a:r>
            <a:endParaRPr lang="nl-NL" sz="2000" b="1" dirty="0">
              <a:solidFill>
                <a:schemeClr val="accent5"/>
              </a:solidFill>
              <a:latin typeface="Arial Unicode MS" pitchFamily="34" charset="-128"/>
            </a:endParaRPr>
          </a:p>
        </p:txBody>
      </p:sp>
      <p:sp>
        <p:nvSpPr>
          <p:cNvPr id="3080" name="Text Box 1033"/>
          <p:cNvSpPr txBox="1">
            <a:spLocks noChangeArrowheads="1"/>
          </p:cNvSpPr>
          <p:nvPr/>
        </p:nvSpPr>
        <p:spPr bwMode="auto">
          <a:xfrm>
            <a:off x="5488950" y="1771184"/>
            <a:ext cx="36639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nl-NL" sz="1400" dirty="0" smtClean="0"/>
          </a:p>
          <a:p>
            <a:pPr algn="ctr"/>
            <a:endParaRPr lang="nl-NL" sz="1400" dirty="0"/>
          </a:p>
          <a:p>
            <a:pPr algn="ctr"/>
            <a:endParaRPr lang="nl-NL" sz="1400" dirty="0" smtClean="0"/>
          </a:p>
          <a:p>
            <a:pPr algn="ctr"/>
            <a:r>
              <a:rPr lang="nl-NL" sz="1400" dirty="0" smtClean="0"/>
              <a:t>Industriële </a:t>
            </a:r>
            <a:r>
              <a:rPr lang="nl-NL" sz="1400" dirty="0"/>
              <a:t>revolutie zorgt voor grote sociale onrust</a:t>
            </a:r>
            <a:r>
              <a:rPr lang="nl-NL" sz="1400" dirty="0" smtClean="0"/>
              <a:t>.</a:t>
            </a:r>
          </a:p>
          <a:p>
            <a:pPr algn="ctr"/>
            <a:r>
              <a:rPr lang="nl-NL" sz="1400" dirty="0" smtClean="0"/>
              <a:t> </a:t>
            </a:r>
            <a:r>
              <a:rPr lang="nl-NL" sz="1400" dirty="0"/>
              <a:t/>
            </a:r>
            <a:br>
              <a:rPr lang="nl-NL" sz="1400" dirty="0"/>
            </a:br>
            <a:r>
              <a:rPr lang="nl-NL" sz="1400" dirty="0" smtClean="0"/>
              <a:t>Nieuwe gebouwen, nieuwe materialen.</a:t>
            </a:r>
          </a:p>
          <a:p>
            <a:pPr algn="ctr"/>
            <a:r>
              <a:rPr lang="nl-NL" sz="1400" dirty="0"/>
              <a:t/>
            </a:r>
            <a:br>
              <a:rPr lang="nl-NL" sz="1400" dirty="0"/>
            </a:br>
            <a:r>
              <a:rPr lang="nl-NL" sz="1400" dirty="0"/>
              <a:t>Architecten en ontwerpers nog sterk beïnvloed door de Romantiek</a:t>
            </a:r>
            <a:r>
              <a:rPr lang="nl-NL" sz="1400" dirty="0">
                <a:sym typeface="Wingdings" pitchFamily="2" charset="2"/>
              </a:rPr>
              <a:t> mengelmoes van </a:t>
            </a:r>
            <a:r>
              <a:rPr lang="nl-NL" sz="1400" dirty="0" err="1">
                <a:sym typeface="Wingdings" pitchFamily="2" charset="2"/>
              </a:rPr>
              <a:t>neo-stijlen</a:t>
            </a:r>
            <a:r>
              <a:rPr lang="nl-NL" sz="1400" dirty="0">
                <a:sym typeface="Wingdings" pitchFamily="2" charset="2"/>
              </a:rPr>
              <a:t>. </a:t>
            </a:r>
            <a:br>
              <a:rPr lang="nl-NL" sz="1400" dirty="0">
                <a:sym typeface="Wingdings" pitchFamily="2" charset="2"/>
              </a:rPr>
            </a:br>
            <a:r>
              <a:rPr lang="nl-NL" sz="1400" dirty="0">
                <a:sym typeface="Wingdings" pitchFamily="2" charset="2"/>
              </a:rPr>
              <a:t>Ontstaan van de scheiding tussen kunst en techniek. </a:t>
            </a:r>
            <a:br>
              <a:rPr lang="nl-NL" sz="1400" dirty="0">
                <a:sym typeface="Wingdings" pitchFamily="2" charset="2"/>
              </a:rPr>
            </a:br>
            <a:r>
              <a:rPr lang="nl-NL" sz="1400" dirty="0">
                <a:sym typeface="Wingdings" pitchFamily="2" charset="2"/>
              </a:rPr>
              <a:t>Parijs wordt vanaf het midden van de 19e eeuw het </a:t>
            </a:r>
            <a:r>
              <a:rPr lang="nl-NL" sz="1400" dirty="0" smtClean="0">
                <a:sym typeface="Wingdings" pitchFamily="2" charset="2"/>
              </a:rPr>
              <a:t>middelpunt.  </a:t>
            </a:r>
            <a:r>
              <a:rPr lang="nl-NL" sz="1400" dirty="0">
                <a:sym typeface="Wingdings" pitchFamily="2" charset="2"/>
              </a:rPr>
              <a:t/>
            </a:r>
            <a:br>
              <a:rPr lang="nl-NL" sz="1400" dirty="0">
                <a:sym typeface="Wingdings" pitchFamily="2" charset="2"/>
              </a:rPr>
            </a:br>
            <a:endParaRPr lang="nl-NL" sz="1400" dirty="0"/>
          </a:p>
        </p:txBody>
      </p:sp>
      <p:pic>
        <p:nvPicPr>
          <p:cNvPr id="1026" name="Picture 2" descr="http://europeantrips.org/wp-content/uploads/2012/03/Mus%C3%A9e-dOrs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58" y="1772816"/>
            <a:ext cx="5324475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5"/>
          <p:cNvSpPr>
            <a:spLocks noChangeArrowheads="1"/>
          </p:cNvSpPr>
          <p:nvPr/>
        </p:nvSpPr>
        <p:spPr bwMode="auto">
          <a:xfrm>
            <a:off x="0" y="4077072"/>
            <a:ext cx="9144000" cy="2780928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Edward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Muybridge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3923928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(1830-1904)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705600" y="127000"/>
            <a:ext cx="1504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>
                <a:latin typeface="Arial Unicode MS" pitchFamily="34" charset="-128"/>
              </a:rPr>
              <a:t>Seriefotografie</a:t>
            </a:r>
          </a:p>
        </p:txBody>
      </p:sp>
      <p:pic>
        <p:nvPicPr>
          <p:cNvPr id="13" name="Picture 8" descr="C:\Users\John\Pictures\Bespiegeling\H10Alledaagse\Muybrid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5605521" cy="561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C:\Users\John\Pictures\Bespiegeling\H10Alledaagse\muybrid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838200"/>
            <a:ext cx="3505200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C:\Users\John\Pictures\Bespiegeling\H10Alledaagse\muybridg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419600"/>
            <a:ext cx="34290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C:\Users\John\Pictures\Bespiegeling\H10Alledaagse\Muybridge_horse_gallop_animated_2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3502025"/>
            <a:ext cx="762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11"/>
          <p:cNvSpPr txBox="1"/>
          <p:nvPr/>
        </p:nvSpPr>
        <p:spPr>
          <a:xfrm>
            <a:off x="7524328" y="3861048"/>
            <a:ext cx="678391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NL" sz="800" dirty="0" smtClean="0"/>
              <a:t>Fragment</a:t>
            </a:r>
            <a:endParaRPr lang="nl-NL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2"/>
          <p:cNvSpPr>
            <a:spLocks noChangeArrowheads="1"/>
          </p:cNvSpPr>
          <p:nvPr/>
        </p:nvSpPr>
        <p:spPr bwMode="auto">
          <a:xfrm>
            <a:off x="179388" y="3429000"/>
            <a:ext cx="9144000" cy="3429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Nieuwe bronnen: Japan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179512" y="548680"/>
            <a:ext cx="89644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 smtClean="0"/>
              <a:t>Japanse </a:t>
            </a:r>
            <a:r>
              <a:rPr lang="nl-NL" sz="1200" dirty="0"/>
              <a:t>kleurenhoutsnede </a:t>
            </a:r>
            <a:endParaRPr lang="nl-NL" sz="1200" dirty="0" smtClean="0"/>
          </a:p>
          <a:p>
            <a:r>
              <a:rPr lang="nl-NL" sz="1200" dirty="0" smtClean="0"/>
              <a:t>een </a:t>
            </a:r>
            <a:r>
              <a:rPr lang="nl-NL" sz="1200" dirty="0"/>
              <a:t>inspiratiebron voor de </a:t>
            </a:r>
            <a:r>
              <a:rPr lang="nl-NL" sz="1200" dirty="0" smtClean="0"/>
              <a:t>impressionisten </a:t>
            </a:r>
          </a:p>
          <a:p>
            <a:r>
              <a:rPr lang="nl-NL" sz="1200" dirty="0" smtClean="0"/>
              <a:t>afwijkende composities en afsnijdingen, contourlijnen en kleuren.</a:t>
            </a:r>
          </a:p>
          <a:p>
            <a:endParaRPr lang="nl-NL" sz="1200" dirty="0" smtClean="0"/>
          </a:p>
          <a:p>
            <a:r>
              <a:rPr lang="nl-NL" sz="1200" dirty="0" smtClean="0"/>
              <a:t>De </a:t>
            </a:r>
            <a:r>
              <a:rPr lang="nl-NL" sz="1200" dirty="0"/>
              <a:t>prenten werden op goedkoop papier gedrukt en dienden vaak als vul- en verpakkingsmateriaal voor de Japanse exportproducten. Door de presentatie op de Parijse wereldtentoonstelling werden ze erg populair.</a:t>
            </a:r>
            <a:endParaRPr lang="nl-NL" sz="1200" dirty="0">
              <a:latin typeface="Arial Unicode MS" pitchFamily="34" charset="-128"/>
            </a:endParaRPr>
          </a:p>
        </p:txBody>
      </p:sp>
      <p:pic>
        <p:nvPicPr>
          <p:cNvPr id="13" name="Picture 9" descr="C:\Users\John\Pictures\Bespiegeling\H10Alledaagse\Utamar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31210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Users\John\Pictures\Bespiegeling\H10Alledaagse\Utamarolandsch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9756" y="2057400"/>
            <a:ext cx="5774244" cy="173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C:\Users\John\Pictures\Bespiegeling\H10Alledaagse\Utamaroarmwrestl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878263"/>
            <a:ext cx="426720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C:\Users\John\Pictures\Bespiegeling\H10Alledaagse\utamaro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8007" y="2564904"/>
            <a:ext cx="294599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52400" y="2133600"/>
            <a:ext cx="204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b="1" dirty="0" err="1">
                <a:solidFill>
                  <a:schemeClr val="accent5"/>
                </a:solidFill>
              </a:rPr>
              <a:t>Kitagawa</a:t>
            </a:r>
            <a:r>
              <a:rPr lang="nl-NL" sz="1400" b="1" dirty="0">
                <a:solidFill>
                  <a:schemeClr val="accent5"/>
                </a:solidFill>
              </a:rPr>
              <a:t> </a:t>
            </a:r>
            <a:r>
              <a:rPr lang="nl-NL" sz="1400" b="1" dirty="0" err="1">
                <a:solidFill>
                  <a:schemeClr val="accent5"/>
                </a:solidFill>
              </a:rPr>
              <a:t>Utamaro</a:t>
            </a:r>
            <a:endParaRPr lang="nl-NL" sz="1400" b="1" dirty="0">
              <a:solidFill>
                <a:schemeClr val="accent5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960559" y="1772816"/>
            <a:ext cx="7183441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‘Tot de komst van de Japanse prenten hebben de schilders altijd gelogen’. Theodore </a:t>
            </a:r>
            <a:r>
              <a:rPr lang="nl-NL" sz="1200" dirty="0" err="1" smtClean="0"/>
              <a:t>Duret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4482491" y="2924944"/>
            <a:ext cx="4536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ea typeface="Verdana" pitchFamily="34" charset="0"/>
              <a:cs typeface="Verdana" pitchFamily="34" charset="0"/>
            </a:endParaRPr>
          </a:p>
          <a:p>
            <a:r>
              <a:rPr lang="nl-NL" sz="1200" i="1" dirty="0" smtClean="0">
                <a:ea typeface="Verdana" pitchFamily="34" charset="0"/>
                <a:cs typeface="Verdana" pitchFamily="34" charset="0"/>
              </a:rPr>
              <a:t>‘</a:t>
            </a:r>
            <a:r>
              <a:rPr lang="fr-FR" sz="1200" i="1" dirty="0" smtClean="0">
                <a:ea typeface="Verdana" pitchFamily="34" charset="0"/>
                <a:cs typeface="Verdana" pitchFamily="34" charset="0"/>
              </a:rPr>
              <a:t>Un peintre des enfants et des mères’</a:t>
            </a:r>
          </a:p>
          <a:p>
            <a:endParaRPr lang="fr-FR" sz="1200" i="1" dirty="0" smtClean="0">
              <a:ea typeface="Verdana" pitchFamily="34" charset="0"/>
              <a:cs typeface="Verdana" pitchFamily="34" charset="0"/>
            </a:endParaRPr>
          </a:p>
          <a:p>
            <a:endParaRPr lang="fr-FR" sz="1200" i="1" dirty="0">
              <a:ea typeface="Verdana" pitchFamily="34" charset="0"/>
              <a:cs typeface="Verdana" pitchFamily="34" charset="0"/>
            </a:endParaRPr>
          </a:p>
          <a:p>
            <a:endParaRPr lang="fr-FR" sz="1200" i="1" dirty="0">
              <a:ea typeface="Verdana" pitchFamily="34" charset="0"/>
              <a:cs typeface="Verdana" pitchFamily="34" charset="0"/>
            </a:endParaRPr>
          </a:p>
          <a:p>
            <a:endParaRPr lang="fr-FR" sz="1200" i="1" dirty="0" smtClean="0">
              <a:ea typeface="Verdana" pitchFamily="34" charset="0"/>
              <a:cs typeface="Verdana" pitchFamily="34" charset="0"/>
            </a:endParaRPr>
          </a:p>
          <a:p>
            <a:endParaRPr lang="fr-FR" sz="1200" i="1" dirty="0">
              <a:ea typeface="Verdana" pitchFamily="34" charset="0"/>
              <a:cs typeface="Verdana" pitchFamily="34" charset="0"/>
            </a:endParaRPr>
          </a:p>
          <a:p>
            <a:endParaRPr lang="fr-FR" sz="1200" i="1" dirty="0" smtClean="0">
              <a:ea typeface="Verdana" pitchFamily="34" charset="0"/>
              <a:cs typeface="Verdana" pitchFamily="34" charset="0"/>
            </a:endParaRPr>
          </a:p>
          <a:p>
            <a:endParaRPr lang="fr-FR" sz="1200" i="1" dirty="0">
              <a:ea typeface="Verdana" pitchFamily="34" charset="0"/>
              <a:cs typeface="Verdana" pitchFamily="34" charset="0"/>
            </a:endParaRPr>
          </a:p>
          <a:p>
            <a:endParaRPr lang="fr-FR" sz="1200" i="1" dirty="0" smtClean="0">
              <a:ea typeface="Verdana" pitchFamily="34" charset="0"/>
              <a:cs typeface="Verdana" pitchFamily="34" charset="0"/>
            </a:endParaRPr>
          </a:p>
          <a:p>
            <a:endParaRPr lang="fr-FR" sz="1200" i="1" dirty="0">
              <a:ea typeface="Verdana" pitchFamily="34" charset="0"/>
              <a:cs typeface="Verdana" pitchFamily="34" charset="0"/>
            </a:endParaRPr>
          </a:p>
          <a:p>
            <a:endParaRPr lang="fr-FR" sz="1200" i="1" dirty="0">
              <a:ea typeface="Verdana" pitchFamily="34" charset="0"/>
              <a:cs typeface="Verdana" pitchFamily="34" charset="0"/>
            </a:endParaRPr>
          </a:p>
          <a:p>
            <a:r>
              <a:rPr lang="nl-NL" sz="12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D</a:t>
            </a:r>
            <a:r>
              <a:rPr lang="nl-NL" sz="1200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eelname van vrouwen aan wereldtentoonstellingen steeg van 3,5% van de tentoongestelde kunst in de tweede helft van de negentiende eeuw tot 25% in 1900</a:t>
            </a:r>
            <a:r>
              <a:rPr lang="fr-FR" sz="1200" i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nl-NL" sz="1200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endParaRPr lang="nl-NL" sz="1200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67544" y="260648"/>
            <a:ext cx="79928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ea typeface="Verdana" pitchFamily="34" charset="0"/>
                <a:cs typeface="Verdana" pitchFamily="34" charset="0"/>
              </a:rPr>
              <a:t>Mary </a:t>
            </a:r>
            <a:r>
              <a:rPr lang="nl-NL" sz="2400" b="1" dirty="0" err="1">
                <a:solidFill>
                  <a:schemeClr val="accent5"/>
                </a:solidFill>
                <a:ea typeface="Verdana" pitchFamily="34" charset="0"/>
                <a:cs typeface="Verdana" pitchFamily="34" charset="0"/>
              </a:rPr>
              <a:t>Cassat</a:t>
            </a:r>
            <a:r>
              <a:rPr lang="nl-NL" sz="2400" b="1" dirty="0">
                <a:solidFill>
                  <a:schemeClr val="accent5"/>
                </a:solidFill>
                <a:ea typeface="Verdana" pitchFamily="34" charset="0"/>
                <a:cs typeface="Verdana" pitchFamily="34" charset="0"/>
              </a:rPr>
              <a:t> Pittsburgh</a:t>
            </a:r>
            <a:r>
              <a:rPr lang="nl-NL" sz="2000" dirty="0">
                <a:solidFill>
                  <a:schemeClr val="accent5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nl-NL" sz="1200" dirty="0">
                <a:ea typeface="Verdana" pitchFamily="34" charset="0"/>
                <a:cs typeface="Verdana" pitchFamily="34" charset="0"/>
              </a:rPr>
              <a:t>1844 – Parijs 1926</a:t>
            </a:r>
          </a:p>
          <a:p>
            <a:endParaRPr lang="nl-NL" dirty="0"/>
          </a:p>
        </p:txBody>
      </p:sp>
      <p:pic>
        <p:nvPicPr>
          <p:cNvPr id="9" name="Picture 6" descr="Mary-Cassatt-Modern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6" y="1132875"/>
            <a:ext cx="3717925" cy="494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3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973801" y="580526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Het jonge meisje wat haar, haar doet,</a:t>
            </a:r>
          </a:p>
          <a:p>
            <a:r>
              <a:rPr lang="nl-NL" sz="1200" dirty="0">
                <a:solidFill>
                  <a:schemeClr val="bg1"/>
                </a:solidFill>
              </a:rPr>
              <a:t>1889 </a:t>
            </a:r>
          </a:p>
        </p:txBody>
      </p:sp>
      <p:sp>
        <p:nvSpPr>
          <p:cNvPr id="7" name="Rechthoek 6"/>
          <p:cNvSpPr/>
          <p:nvPr/>
        </p:nvSpPr>
        <p:spPr>
          <a:xfrm>
            <a:off x="5004761" y="5821031"/>
            <a:ext cx="2812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 err="1" smtClean="0">
                <a:solidFill>
                  <a:schemeClr val="bg1"/>
                </a:solidFill>
              </a:rPr>
              <a:t>Kitagawa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dirty="0" err="1" smtClean="0">
                <a:solidFill>
                  <a:schemeClr val="bg1"/>
                </a:solidFill>
              </a:rPr>
              <a:t>Utamaro</a:t>
            </a:r>
            <a:r>
              <a:rPr lang="nl-NL" sz="1200" dirty="0" smtClean="0">
                <a:solidFill>
                  <a:schemeClr val="bg1"/>
                </a:solidFill>
              </a:rPr>
              <a:t>, Japanse prent</a:t>
            </a:r>
            <a:endParaRPr lang="nl-NL" sz="1200" dirty="0">
              <a:solidFill>
                <a:schemeClr val="bg1"/>
              </a:solidFill>
            </a:endParaRPr>
          </a:p>
        </p:txBody>
      </p:sp>
      <p:pic>
        <p:nvPicPr>
          <p:cNvPr id="8" name="Picture 4" descr="http://0.tqn.com/d/womenshistory/1/0/3/b/2/mary-cassatt-young-girl-fixing-her-hair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1" y="949927"/>
            <a:ext cx="334953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emu-memu.net/art/wp-content/uploads/2010/04/utamaro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49927"/>
            <a:ext cx="32543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4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6"/>
          <p:cNvSpPr>
            <a:spLocks noChangeArrowheads="1"/>
          </p:cNvSpPr>
          <p:nvPr/>
        </p:nvSpPr>
        <p:spPr bwMode="auto">
          <a:xfrm>
            <a:off x="0" y="1524000"/>
            <a:ext cx="3635896" cy="5334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13" name="Picture 11" descr="C:\Users\John\Pictures\Bespiegeling\H10Alledaagse\dega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31242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C:\Users\John\Pictures\Bespiegeling\H10Alledaagse\degas_race-hor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403725"/>
            <a:ext cx="31242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C:\Users\John\Pictures\Bespiegeling\H10Alledaagse\dega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599" y="990600"/>
            <a:ext cx="2491975" cy="330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C:\Users\John\Pictures\Bespiegeling\H10Alledaagse\degas_absinthe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990599"/>
            <a:ext cx="2356048" cy="326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Nieuwe bronnen: Edgar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Degas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3635896" y="4437112"/>
            <a:ext cx="52565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 smtClean="0">
                <a:solidFill>
                  <a:schemeClr val="accent5"/>
                </a:solidFill>
                <a:latin typeface="Arial Unicode MS" pitchFamily="34" charset="-128"/>
              </a:rPr>
              <a:t>Impressionistische muziek</a:t>
            </a:r>
            <a:r>
              <a:rPr lang="nl-NL" sz="1400" dirty="0" smtClean="0"/>
              <a:t/>
            </a:r>
            <a:br>
              <a:rPr lang="nl-NL" sz="1400" dirty="0" smtClean="0"/>
            </a:br>
            <a:r>
              <a:rPr lang="nl-NL" sz="1200" b="1" dirty="0" smtClean="0">
                <a:solidFill>
                  <a:schemeClr val="accent5"/>
                </a:solidFill>
              </a:rPr>
              <a:t>Claude </a:t>
            </a:r>
            <a:r>
              <a:rPr lang="nl-NL" sz="1200" b="1" dirty="0">
                <a:solidFill>
                  <a:schemeClr val="accent5"/>
                </a:solidFill>
              </a:rPr>
              <a:t>Debussy</a:t>
            </a:r>
            <a:r>
              <a:rPr lang="nl-NL" sz="1200" dirty="0">
                <a:solidFill>
                  <a:schemeClr val="accent5"/>
                </a:solidFill>
              </a:rPr>
              <a:t> </a:t>
            </a:r>
            <a:r>
              <a:rPr lang="nl-NL" sz="1200" dirty="0"/>
              <a:t>( 1862-1918) </a:t>
            </a:r>
            <a:endParaRPr lang="nl-NL" sz="1200" dirty="0" smtClean="0"/>
          </a:p>
          <a:p>
            <a:r>
              <a:rPr lang="nl-NL" sz="1200" dirty="0" smtClean="0"/>
              <a:t>Ook </a:t>
            </a:r>
            <a:r>
              <a:rPr lang="nl-NL" sz="1200" dirty="0"/>
              <a:t>zijn werk werd door de muziekafdeling van de Académie </a:t>
            </a:r>
            <a:r>
              <a:rPr lang="nl-NL" sz="1200" dirty="0" smtClean="0"/>
              <a:t>bekritiseerd.</a:t>
            </a:r>
          </a:p>
          <a:p>
            <a:r>
              <a:rPr lang="nl-NL" sz="1200" dirty="0" err="1" smtClean="0"/>
              <a:t>Geinspireerd</a:t>
            </a:r>
            <a:r>
              <a:rPr lang="nl-NL" sz="1200" dirty="0" smtClean="0"/>
              <a:t> door een bezoek aan de wereldtentoonstelling. </a:t>
            </a:r>
          </a:p>
          <a:p>
            <a:endParaRPr lang="nl-NL" sz="1200" dirty="0" smtClean="0"/>
          </a:p>
          <a:p>
            <a:r>
              <a:rPr lang="nl-NL" sz="1200" dirty="0" smtClean="0"/>
              <a:t>Zijn </a:t>
            </a:r>
            <a:r>
              <a:rPr lang="nl-NL" sz="1200" dirty="0"/>
              <a:t>stukken bestaan uit stemmingen die even vluchtig komen en gaan. Vermenging van verschillende timbres van muziekinstrumenten zijn bepalend voor de ‘klankkleur’. </a:t>
            </a:r>
            <a:endParaRPr lang="nl-NL" sz="1200" dirty="0" smtClean="0"/>
          </a:p>
          <a:p>
            <a:endParaRPr lang="nl-NL" sz="1200" b="1" dirty="0">
              <a:solidFill>
                <a:schemeClr val="accent5"/>
              </a:solidFill>
              <a:hlinkClick r:id="rId6"/>
            </a:endParaRPr>
          </a:p>
          <a:p>
            <a:r>
              <a:rPr lang="nl-NL" sz="1200" b="1" dirty="0" smtClean="0">
                <a:solidFill>
                  <a:schemeClr val="accent5"/>
                </a:solidFill>
                <a:hlinkClick r:id="rId6"/>
              </a:rPr>
              <a:t>‘</a:t>
            </a:r>
            <a:r>
              <a:rPr lang="nl-NL" sz="1200" b="1" dirty="0" err="1">
                <a:solidFill>
                  <a:schemeClr val="accent5"/>
                </a:solidFill>
                <a:hlinkClick r:id="rId6"/>
              </a:rPr>
              <a:t>Prélude</a:t>
            </a:r>
            <a:r>
              <a:rPr lang="nl-NL" sz="1200" b="1" dirty="0">
                <a:solidFill>
                  <a:schemeClr val="accent5"/>
                </a:solidFill>
                <a:hlinkClick r:id="rId6"/>
              </a:rPr>
              <a:t> à </a:t>
            </a:r>
            <a:r>
              <a:rPr lang="nl-NL" sz="1200" b="1" dirty="0" err="1">
                <a:solidFill>
                  <a:schemeClr val="accent5"/>
                </a:solidFill>
                <a:hlinkClick r:id="rId6"/>
              </a:rPr>
              <a:t>l’après</a:t>
            </a:r>
            <a:r>
              <a:rPr lang="nl-NL" sz="1200" b="1" dirty="0">
                <a:solidFill>
                  <a:schemeClr val="accent5"/>
                </a:solidFill>
                <a:hlinkClick r:id="rId6"/>
              </a:rPr>
              <a:t>-midi </a:t>
            </a:r>
            <a:r>
              <a:rPr lang="nl-NL" sz="1200" b="1" dirty="0" err="1">
                <a:solidFill>
                  <a:schemeClr val="accent5"/>
                </a:solidFill>
                <a:hlinkClick r:id="rId6"/>
              </a:rPr>
              <a:t>d’un</a:t>
            </a:r>
            <a:r>
              <a:rPr lang="nl-NL" sz="1200" b="1" dirty="0">
                <a:solidFill>
                  <a:schemeClr val="accent5"/>
                </a:solidFill>
                <a:hlinkClick r:id="rId6"/>
              </a:rPr>
              <a:t> </a:t>
            </a:r>
            <a:r>
              <a:rPr lang="nl-NL" sz="1200" b="1" dirty="0" err="1">
                <a:solidFill>
                  <a:schemeClr val="accent5"/>
                </a:solidFill>
                <a:hlinkClick r:id="rId6"/>
              </a:rPr>
              <a:t>faune</a:t>
            </a:r>
            <a:r>
              <a:rPr lang="nl-NL" sz="1200" b="1" dirty="0">
                <a:solidFill>
                  <a:schemeClr val="accent5"/>
                </a:solidFill>
                <a:hlinkClick r:id="rId6"/>
              </a:rPr>
              <a:t>’</a:t>
            </a:r>
            <a:endParaRPr lang="nl-NL" sz="1200" b="1" dirty="0">
              <a:solidFill>
                <a:schemeClr val="accent5"/>
              </a:solidFill>
              <a:latin typeface="Arial Unicode MS" pitchFamily="34" charset="-128"/>
            </a:endParaRPr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0" y="609600"/>
            <a:ext cx="75931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200" dirty="0"/>
              <a:t>In het werk van </a:t>
            </a:r>
            <a:r>
              <a:rPr lang="nl-NL" sz="1200" dirty="0" err="1"/>
              <a:t>Degas</a:t>
            </a:r>
            <a:r>
              <a:rPr lang="nl-NL" sz="1200" dirty="0"/>
              <a:t> zijn duidelijk de invloeden van de fotografie en Japanse prenten te zien.</a:t>
            </a:r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6444208" y="188640"/>
            <a:ext cx="1390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 smtClean="0"/>
              <a:t>(1834-1917</a:t>
            </a:r>
            <a:r>
              <a:rPr lang="nl-NL" sz="1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2555776" y="3505200"/>
            <a:ext cx="6588224" cy="33528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Na het impressionisme: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Cézanne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152400" y="685800"/>
            <a:ext cx="43434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400" dirty="0" smtClean="0"/>
              <a:t/>
            </a:r>
            <a:br>
              <a:rPr lang="nl-NL" sz="1400" dirty="0" smtClean="0"/>
            </a:br>
            <a:r>
              <a:rPr lang="nl-NL" sz="1200" b="1" dirty="0" smtClean="0">
                <a:solidFill>
                  <a:schemeClr val="accent5"/>
                </a:solidFill>
              </a:rPr>
              <a:t>Paul </a:t>
            </a:r>
            <a:r>
              <a:rPr lang="nl-NL" sz="1200" b="1" dirty="0" err="1">
                <a:solidFill>
                  <a:schemeClr val="accent5"/>
                </a:solidFill>
              </a:rPr>
              <a:t>Cézanne</a:t>
            </a:r>
            <a:r>
              <a:rPr lang="nl-NL" sz="1200" b="1" dirty="0">
                <a:solidFill>
                  <a:schemeClr val="accent5"/>
                </a:solidFill>
              </a:rPr>
              <a:t> </a:t>
            </a:r>
            <a:r>
              <a:rPr lang="nl-NL" sz="1200" dirty="0"/>
              <a:t>schildert </a:t>
            </a:r>
            <a:r>
              <a:rPr lang="nl-NL" sz="1200" dirty="0" smtClean="0"/>
              <a:t>weliswaar </a:t>
            </a:r>
            <a:r>
              <a:rPr lang="nl-NL" sz="1200" dirty="0"/>
              <a:t>‘naar de natuur’, maar wil zich niet vastleggen op wat er toevallig te zien is. </a:t>
            </a:r>
            <a:endParaRPr lang="nl-NL" sz="1200" dirty="0" smtClean="0"/>
          </a:p>
          <a:p>
            <a:endParaRPr lang="nl-NL" sz="1200" i="1" dirty="0"/>
          </a:p>
          <a:p>
            <a:r>
              <a:rPr lang="nl-NL" sz="1200" i="1" dirty="0" smtClean="0"/>
              <a:t>Wat </a:t>
            </a:r>
            <a:r>
              <a:rPr lang="nl-NL" sz="1200" i="1" dirty="0"/>
              <a:t>we weten beïnvloed ons kijken en om complexe structuren te doorgronden moet je op zoek naar de ‘orde’ in de dingen</a:t>
            </a:r>
            <a:r>
              <a:rPr lang="nl-NL" sz="1200" i="1" dirty="0" smtClean="0"/>
              <a:t>.</a:t>
            </a:r>
          </a:p>
          <a:p>
            <a:endParaRPr lang="nl-NL" sz="1200" i="1" dirty="0" smtClean="0"/>
          </a:p>
          <a:p>
            <a:r>
              <a:rPr lang="nl-NL" sz="1200" i="1" dirty="0" smtClean="0"/>
              <a:t>“Schilderen betekent niet alleen kopiëren, het moet een harmonie tot stand brengen tussen talloze betrekkingen.”</a:t>
            </a:r>
            <a:endParaRPr lang="nl-NL" sz="1200" i="1" dirty="0"/>
          </a:p>
        </p:txBody>
      </p:sp>
      <p:sp>
        <p:nvSpPr>
          <p:cNvPr id="24586" name="Text Box 13"/>
          <p:cNvSpPr txBox="1">
            <a:spLocks noChangeArrowheads="1"/>
          </p:cNvSpPr>
          <p:nvPr/>
        </p:nvSpPr>
        <p:spPr bwMode="auto">
          <a:xfrm>
            <a:off x="6948264" y="188640"/>
            <a:ext cx="1328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/>
              <a:t>(1839-1906)</a:t>
            </a:r>
          </a:p>
        </p:txBody>
      </p:sp>
      <p:pic>
        <p:nvPicPr>
          <p:cNvPr id="17" name="Picture 8" descr="C:\Users\John\Pictures\Bespiegeling\H10Alledaagse\Cezann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533400"/>
            <a:ext cx="449580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C:\Users\John\Pictures\Bespiegeling\H10Alledaagse\cezanne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270375"/>
            <a:ext cx="32766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C:\Users\John\Pictures\Bespiegeling\H10Alledaagse\cezanne_les_joueurs_de_car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1800"/>
            <a:ext cx="44958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7462129" y="3861048"/>
            <a:ext cx="168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 smtClean="0">
                <a:solidFill>
                  <a:schemeClr val="bg1"/>
                </a:solidFill>
              </a:rPr>
              <a:t>La </a:t>
            </a:r>
            <a:r>
              <a:rPr lang="nl-NL" sz="800" dirty="0" err="1" smtClean="0">
                <a:solidFill>
                  <a:schemeClr val="bg1"/>
                </a:solidFill>
              </a:rPr>
              <a:t>Montagne</a:t>
            </a:r>
            <a:r>
              <a:rPr lang="nl-NL" sz="800" dirty="0" smtClean="0">
                <a:solidFill>
                  <a:schemeClr val="bg1"/>
                </a:solidFill>
              </a:rPr>
              <a:t> </a:t>
            </a:r>
            <a:r>
              <a:rPr lang="nl-NL" sz="800" dirty="0" err="1" smtClean="0">
                <a:solidFill>
                  <a:schemeClr val="bg1"/>
                </a:solidFill>
              </a:rPr>
              <a:t>Sainte-Victoire</a:t>
            </a:r>
            <a:r>
              <a:rPr lang="nl-NL" sz="800" dirty="0" smtClean="0">
                <a:solidFill>
                  <a:schemeClr val="bg1"/>
                </a:solidFill>
              </a:rPr>
              <a:t> </a:t>
            </a:r>
          </a:p>
          <a:p>
            <a:endParaRPr lang="nl-NL" sz="800" dirty="0"/>
          </a:p>
        </p:txBody>
      </p:sp>
      <p:sp>
        <p:nvSpPr>
          <p:cNvPr id="12" name="Tekstvak 11"/>
          <p:cNvSpPr txBox="1"/>
          <p:nvPr/>
        </p:nvSpPr>
        <p:spPr>
          <a:xfrm>
            <a:off x="179512" y="2996952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 smtClean="0">
                <a:solidFill>
                  <a:schemeClr val="bg1"/>
                </a:solidFill>
              </a:rPr>
              <a:t>De kaartspelers </a:t>
            </a:r>
          </a:p>
          <a:p>
            <a:endParaRPr lang="nl-NL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2"/>
          <p:cNvSpPr>
            <a:spLocks noChangeArrowheads="1"/>
          </p:cNvSpPr>
          <p:nvPr/>
        </p:nvSpPr>
        <p:spPr bwMode="auto">
          <a:xfrm>
            <a:off x="0" y="2743200"/>
            <a:ext cx="9144000" cy="41148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 sz="2400">
              <a:latin typeface="Arial Unicode MS" pitchFamily="34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Na het impressionisme: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Seurat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79512" y="548680"/>
            <a:ext cx="8735888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400" dirty="0" smtClean="0"/>
              <a:t/>
            </a:r>
            <a:br>
              <a:rPr lang="nl-NL" sz="1400" dirty="0" smtClean="0"/>
            </a:br>
            <a:r>
              <a:rPr lang="nl-NL" sz="1200" b="1" dirty="0" smtClean="0">
                <a:solidFill>
                  <a:schemeClr val="accent5"/>
                </a:solidFill>
              </a:rPr>
              <a:t>Georges </a:t>
            </a:r>
            <a:r>
              <a:rPr lang="nl-NL" sz="1200" b="1" dirty="0" err="1" smtClean="0">
                <a:solidFill>
                  <a:schemeClr val="accent5"/>
                </a:solidFill>
              </a:rPr>
              <a:t>Seurat</a:t>
            </a:r>
            <a:endParaRPr lang="nl-NL" sz="1200" dirty="0">
              <a:solidFill>
                <a:schemeClr val="accent5"/>
              </a:solidFill>
            </a:endParaRPr>
          </a:p>
          <a:p>
            <a:r>
              <a:rPr lang="nl-NL" sz="1200" dirty="0" smtClean="0"/>
              <a:t>Hij </a:t>
            </a:r>
            <a:r>
              <a:rPr lang="nl-NL" sz="1200" dirty="0"/>
              <a:t>onderzoekt ‘wetenschappelijk’ de waarneming van kleur </a:t>
            </a:r>
            <a:endParaRPr lang="nl-NL" sz="1200" dirty="0" smtClean="0"/>
          </a:p>
          <a:p>
            <a:r>
              <a:rPr lang="nl-NL" sz="1200" dirty="0" smtClean="0"/>
              <a:t>Het </a:t>
            </a:r>
            <a:r>
              <a:rPr lang="nl-NL" sz="1200" b="1" dirty="0">
                <a:solidFill>
                  <a:srgbClr val="009900"/>
                </a:solidFill>
              </a:rPr>
              <a:t>pointillisme</a:t>
            </a:r>
            <a:r>
              <a:rPr lang="nl-NL" sz="1200" dirty="0"/>
              <a:t>, waarbij de </a:t>
            </a:r>
            <a:r>
              <a:rPr lang="nl-NL" sz="1200" b="1" dirty="0"/>
              <a:t>optische kleurmenging</a:t>
            </a:r>
            <a:r>
              <a:rPr lang="nl-NL" sz="1200" dirty="0"/>
              <a:t> centraal staat. </a:t>
            </a:r>
            <a:endParaRPr lang="nl-NL" sz="1200" dirty="0" smtClean="0"/>
          </a:p>
          <a:p>
            <a:r>
              <a:rPr lang="nl-NL" sz="1200" dirty="0"/>
              <a:t>V</a:t>
            </a:r>
            <a:r>
              <a:rPr lang="nl-NL" sz="1200" dirty="0" smtClean="0"/>
              <a:t>erstilde </a:t>
            </a:r>
            <a:r>
              <a:rPr lang="nl-NL" sz="1200" dirty="0"/>
              <a:t>beelden </a:t>
            </a:r>
            <a:r>
              <a:rPr lang="nl-NL" sz="1200" dirty="0" smtClean="0"/>
              <a:t>i.t.t</a:t>
            </a:r>
            <a:r>
              <a:rPr lang="nl-NL" sz="1200" dirty="0"/>
              <a:t>. de </a:t>
            </a:r>
            <a:r>
              <a:rPr lang="nl-NL" sz="1200" dirty="0" smtClean="0"/>
              <a:t>dynamische </a:t>
            </a:r>
            <a:r>
              <a:rPr lang="nl-NL" sz="1200" dirty="0"/>
              <a:t>werken van </a:t>
            </a:r>
            <a:r>
              <a:rPr lang="nl-NL" sz="1200" dirty="0" err="1"/>
              <a:t>Monet</a:t>
            </a:r>
            <a:r>
              <a:rPr lang="nl-NL" sz="1200" dirty="0"/>
              <a:t> en </a:t>
            </a:r>
            <a:r>
              <a:rPr lang="nl-NL" sz="1200" dirty="0" err="1"/>
              <a:t>Degas</a:t>
            </a:r>
            <a:r>
              <a:rPr lang="nl-NL" sz="1200" dirty="0"/>
              <a:t>.</a:t>
            </a:r>
            <a:endParaRPr lang="nl-NL" sz="1200" dirty="0">
              <a:latin typeface="Arial Unicode MS" pitchFamily="34" charset="-128"/>
            </a:endParaRP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6516216" y="188640"/>
            <a:ext cx="1328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/>
              <a:t>(1859-1891)</a:t>
            </a:r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467544" y="6453336"/>
            <a:ext cx="329930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Een zondagmiddag op het eiland van de Grande Jatte, 1886</a:t>
            </a:r>
          </a:p>
        </p:txBody>
      </p:sp>
      <p:sp>
        <p:nvSpPr>
          <p:cNvPr id="25612" name="Text Box 16"/>
          <p:cNvSpPr txBox="1">
            <a:spLocks noChangeArrowheads="1"/>
          </p:cNvSpPr>
          <p:nvPr/>
        </p:nvSpPr>
        <p:spPr bwMode="auto">
          <a:xfrm>
            <a:off x="6012160" y="6453336"/>
            <a:ext cx="9637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Detail ‘Parade’ </a:t>
            </a:r>
          </a:p>
        </p:txBody>
      </p:sp>
      <p:pic>
        <p:nvPicPr>
          <p:cNvPr id="13" name="Picture 10" descr="C:\Users\John\Pictures\Bespiegeling\H10Alledaagse\seurat_chah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2863" y="1676400"/>
            <a:ext cx="27511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C:\Users\John\Pictures\Bespiegeling\H10Alledaagse\Seurat-La_Parade_deta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419600"/>
            <a:ext cx="15017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C:\Users\John\Pictures\Bespiegeling\H10Alledaagse\Seurat-la grande Jat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9800"/>
            <a:ext cx="632460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7"/>
          <p:cNvSpPr>
            <a:spLocks noChangeArrowheads="1"/>
          </p:cNvSpPr>
          <p:nvPr/>
        </p:nvSpPr>
        <p:spPr bwMode="auto">
          <a:xfrm>
            <a:off x="4860032" y="533400"/>
            <a:ext cx="4283968" cy="63246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 Na het impressionisme: van Gogh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152400" y="609600"/>
            <a:ext cx="34114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b="1" dirty="0" smtClean="0">
                <a:solidFill>
                  <a:schemeClr val="accent5"/>
                </a:solidFill>
              </a:rPr>
              <a:t>Vincent </a:t>
            </a:r>
            <a:r>
              <a:rPr lang="nl-NL" sz="1200" b="1" dirty="0">
                <a:solidFill>
                  <a:schemeClr val="accent5"/>
                </a:solidFill>
              </a:rPr>
              <a:t>van Gogh</a:t>
            </a:r>
            <a:r>
              <a:rPr lang="nl-NL" sz="1200" dirty="0">
                <a:solidFill>
                  <a:schemeClr val="accent5"/>
                </a:solidFill>
              </a:rPr>
              <a:t> </a:t>
            </a:r>
            <a:endParaRPr lang="nl-NL" sz="1200" dirty="0" smtClean="0">
              <a:solidFill>
                <a:schemeClr val="accent5"/>
              </a:solidFill>
            </a:endParaRPr>
          </a:p>
          <a:p>
            <a:r>
              <a:rPr lang="nl-NL" sz="1200" dirty="0" smtClean="0"/>
              <a:t>Van realist naar expressionist. </a:t>
            </a:r>
          </a:p>
          <a:p>
            <a:endParaRPr lang="nl-NL" sz="1200" dirty="0" smtClean="0"/>
          </a:p>
          <a:p>
            <a:r>
              <a:rPr lang="nl-NL" sz="1200" dirty="0" smtClean="0"/>
              <a:t>Typische </a:t>
            </a:r>
            <a:r>
              <a:rPr lang="nl-NL" sz="1200" dirty="0"/>
              <a:t>nerveuze schilderstijl, die het midden houdt tussen tekenen en schilderen, geeft zijn werk een sterk persoonlijk karakter. </a:t>
            </a:r>
            <a:endParaRPr lang="nl-NL" sz="1200" dirty="0" smtClean="0"/>
          </a:p>
          <a:p>
            <a:endParaRPr lang="nl-NL" sz="1200" dirty="0"/>
          </a:p>
          <a:p>
            <a:r>
              <a:rPr lang="nl-NL" sz="1200" dirty="0" smtClean="0"/>
              <a:t>Hij </a:t>
            </a:r>
            <a:r>
              <a:rPr lang="nl-NL" sz="1200" dirty="0"/>
              <a:t>schildert vanuit de waarneming, maar geeft het een </a:t>
            </a:r>
            <a:r>
              <a:rPr lang="nl-NL" sz="1200" dirty="0">
                <a:solidFill>
                  <a:schemeClr val="accent5"/>
                </a:solidFill>
              </a:rPr>
              <a:t>persoonlijke betekenis</a:t>
            </a:r>
            <a:r>
              <a:rPr lang="nl-NL" sz="1200" dirty="0"/>
              <a:t>.</a:t>
            </a:r>
            <a:endParaRPr lang="nl-NL" sz="1200" dirty="0">
              <a:latin typeface="Arial Unicode MS" pitchFamily="34" charset="-128"/>
            </a:endParaRP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7164288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(1853-1890)</a:t>
            </a:r>
          </a:p>
        </p:txBody>
      </p:sp>
      <p:pic>
        <p:nvPicPr>
          <p:cNvPr id="17" name="Picture 11" descr="C:\Users\John\Pictures\Bespiegeling\H10Alledaagse\van_gogh portretfoto18jr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6175" y="838200"/>
            <a:ext cx="24145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C:\Users\John\Pictures\Bespiegeling\H10Alledaagse\van Gogh zelfportr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838200"/>
            <a:ext cx="24558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Users\John\Pictures\Bespiegeling\H10Alledaagse\vangogh-aarenlees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343400"/>
            <a:ext cx="20685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 descr="C:\Users\John\Pictures\Bespiegeling\H10Alledaagse\van Gogh boerenk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0225"/>
            <a:ext cx="37338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 descr="C:\Users\John\Pictures\Bespiegeling\H10Alledaagse\vanGogh-nuen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325938"/>
            <a:ext cx="3200400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Text Box 18"/>
          <p:cNvSpPr txBox="1">
            <a:spLocks noChangeArrowheads="1"/>
          </p:cNvSpPr>
          <p:nvPr/>
        </p:nvSpPr>
        <p:spPr bwMode="auto">
          <a:xfrm>
            <a:off x="4932040" y="3789040"/>
            <a:ext cx="8899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Vincent 18 jr.</a:t>
            </a:r>
          </a:p>
        </p:txBody>
      </p:sp>
      <p:sp>
        <p:nvSpPr>
          <p:cNvPr id="26638" name="Text Box 19"/>
          <p:cNvSpPr txBox="1">
            <a:spLocks noChangeArrowheads="1"/>
          </p:cNvSpPr>
          <p:nvPr/>
        </p:nvSpPr>
        <p:spPr bwMode="auto">
          <a:xfrm>
            <a:off x="6096000" y="6570663"/>
            <a:ext cx="6174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Nuenen</a:t>
            </a:r>
            <a:r>
              <a:rPr lang="nl-NL" sz="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26639" name="Text Box 20"/>
          <p:cNvSpPr txBox="1">
            <a:spLocks noChangeArrowheads="1"/>
          </p:cNvSpPr>
          <p:nvPr/>
        </p:nvSpPr>
        <p:spPr bwMode="auto">
          <a:xfrm>
            <a:off x="3962400" y="6570663"/>
            <a:ext cx="76335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err="1">
                <a:ea typeface="Verdana" pitchFamily="34" charset="0"/>
                <a:cs typeface="Verdana" pitchFamily="34" charset="0"/>
              </a:rPr>
              <a:t>arenleester</a:t>
            </a:r>
            <a:endParaRPr lang="nl-NL" sz="8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3789040"/>
            <a:ext cx="440556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‘Het fluisteren van de olijfgaard heeft iets heel innigs, </a:t>
            </a:r>
            <a:br>
              <a:rPr lang="nl-NL" sz="1200" dirty="0" smtClean="0"/>
            </a:br>
            <a:r>
              <a:rPr lang="nl-NL" sz="1200" dirty="0" smtClean="0"/>
              <a:t>iets van heel oude tijden’. Vincent van Gogh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>
            <a:spLocks noChangeArrowheads="1"/>
          </p:cNvSpPr>
          <p:nvPr/>
        </p:nvSpPr>
        <p:spPr bwMode="auto">
          <a:xfrm>
            <a:off x="0" y="2924944"/>
            <a:ext cx="9144000" cy="3933056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27651" name="Picture 9" descr="C:\Users\John\Pictures\Bespiegeling\H10Alledaagse\vanGoghSunflow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8888" y="533400"/>
            <a:ext cx="4075112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Vincent van Gogh</a:t>
            </a:r>
          </a:p>
        </p:txBody>
      </p:sp>
      <p:sp>
        <p:nvSpPr>
          <p:cNvPr id="27653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3779912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(1853-1890)</a:t>
            </a:r>
          </a:p>
        </p:txBody>
      </p:sp>
      <p:sp>
        <p:nvSpPr>
          <p:cNvPr id="27656" name="Text Box 6"/>
          <p:cNvSpPr txBox="1">
            <a:spLocks noChangeArrowheads="1"/>
          </p:cNvSpPr>
          <p:nvPr/>
        </p:nvSpPr>
        <p:spPr bwMode="auto">
          <a:xfrm>
            <a:off x="6300192" y="645333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latin typeface="Arial Unicode MS" pitchFamily="34" charset="-128"/>
              </a:rPr>
              <a:t>Korenveld met kraaien </a:t>
            </a:r>
          </a:p>
        </p:txBody>
      </p:sp>
      <p:sp>
        <p:nvSpPr>
          <p:cNvPr id="27657" name="Text Box 7"/>
          <p:cNvSpPr txBox="1">
            <a:spLocks noChangeArrowheads="1"/>
          </p:cNvSpPr>
          <p:nvPr/>
        </p:nvSpPr>
        <p:spPr bwMode="auto">
          <a:xfrm>
            <a:off x="7543800" y="5281613"/>
            <a:ext cx="9028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latin typeface="Arial Unicode MS" pitchFamily="34" charset="-128"/>
              </a:rPr>
              <a:t>Zonnebloemen </a:t>
            </a:r>
          </a:p>
        </p:txBody>
      </p:sp>
      <p:pic>
        <p:nvPicPr>
          <p:cNvPr id="12" name="Picture 8" descr="C:\Users\John\Pictures\Bespiegeling\H10Alledaagse\Van-Gogh-Interio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47244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C:\Users\John\Pictures\Bespiegeling\H10Alledaagse\Van_Gogh-korenveld met kraai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14800"/>
            <a:ext cx="586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0" y="4221088"/>
            <a:ext cx="9144000" cy="2636912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 sz="1400"/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Toulouse-Lautrec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707904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(1864-1901)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136524" y="692150"/>
            <a:ext cx="73878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b="1" dirty="0"/>
              <a:t>Henri de </a:t>
            </a:r>
            <a:r>
              <a:rPr lang="nl-NL" sz="1200" b="1" dirty="0" err="1"/>
              <a:t>Toulouse-Lautrec</a:t>
            </a:r>
            <a:r>
              <a:rPr lang="nl-NL" sz="1200" dirty="0"/>
              <a:t> was een dwerg (als kind een ongeluk gehad) met een geniale </a:t>
            </a:r>
            <a:br>
              <a:rPr lang="nl-NL" sz="1200" dirty="0"/>
            </a:br>
            <a:r>
              <a:rPr lang="nl-NL" sz="1200" dirty="0"/>
              <a:t>begaafdheid, die een liederlijk leven leidde in de nachtkroegen van Parijs en aan alcoholisme </a:t>
            </a:r>
            <a:br>
              <a:rPr lang="nl-NL" sz="1200" dirty="0"/>
            </a:br>
            <a:r>
              <a:rPr lang="nl-NL" sz="1200" dirty="0"/>
              <a:t>is gestorven. Hij laat geen impressionistische </a:t>
            </a:r>
            <a:r>
              <a:rPr lang="nl-NL" sz="1200" dirty="0">
                <a:latin typeface="Times New Roman" pitchFamily="18" charset="0"/>
              </a:rPr>
              <a:t>‘</a:t>
            </a:r>
            <a:r>
              <a:rPr lang="nl-NL" sz="1200" dirty="0" err="1"/>
              <a:t>tranche-de-vie</a:t>
            </a:r>
            <a:r>
              <a:rPr lang="nl-NL" sz="1200" dirty="0">
                <a:latin typeface="Times New Roman" pitchFamily="18" charset="0"/>
              </a:rPr>
              <a:t>’</a:t>
            </a:r>
            <a:r>
              <a:rPr lang="nl-NL" sz="1200" dirty="0"/>
              <a:t> zien, maar ontleedt hij de </a:t>
            </a:r>
            <a:br>
              <a:rPr lang="nl-NL" sz="1200" dirty="0"/>
            </a:br>
            <a:r>
              <a:rPr lang="nl-NL" sz="1200" dirty="0"/>
              <a:t>karakters van de bezoekers en personeel </a:t>
            </a:r>
            <a:r>
              <a:rPr lang="nl-NL" sz="1200" dirty="0" smtClean="0"/>
              <a:t>(en </a:t>
            </a:r>
            <a:r>
              <a:rPr lang="nl-NL" sz="1200" dirty="0"/>
              <a:t>van hemzelf) met meedogenloze scherpte.</a:t>
            </a:r>
          </a:p>
        </p:txBody>
      </p:sp>
      <p:pic>
        <p:nvPicPr>
          <p:cNvPr id="19" name="Picture 14" descr="C:\Users\John\Pictures\Bespiegeling\H10Alledaagse\toulouselautrecBorde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749884"/>
            <a:ext cx="38100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3" descr="C:\Users\John\Pictures\Bespiegeling\H10Alledaagse\toulouse-lautrec-at-the-moulin-rou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5257800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6" descr="C:\Users\John\Pictures\Bespiegeling\H10Alledaagse\Toulouse-lautrec_stock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4088" y="4495800"/>
            <a:ext cx="18399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5" descr="C:\Users\John\Pictures\Bespiegeling\H10Alledaagse\toulouse-lautrec-jane avr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0375" y="4495800"/>
            <a:ext cx="16795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Text Box 18"/>
          <p:cNvSpPr txBox="1">
            <a:spLocks noChangeArrowheads="1"/>
          </p:cNvSpPr>
          <p:nvPr/>
        </p:nvSpPr>
        <p:spPr bwMode="auto">
          <a:xfrm>
            <a:off x="5470525" y="3994150"/>
            <a:ext cx="7841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smtClean="0">
                <a:solidFill>
                  <a:schemeClr val="bg1"/>
                </a:solidFill>
              </a:rPr>
              <a:t>Het bordeel</a:t>
            </a:r>
            <a:endParaRPr lang="nl-NL" sz="800" dirty="0">
              <a:solidFill>
                <a:schemeClr val="bg1"/>
              </a:solidFill>
            </a:endParaRPr>
          </a:p>
        </p:txBody>
      </p:sp>
      <p:sp>
        <p:nvSpPr>
          <p:cNvPr id="28685" name="Text Box 19"/>
          <p:cNvSpPr txBox="1">
            <a:spLocks noChangeArrowheads="1"/>
          </p:cNvSpPr>
          <p:nvPr/>
        </p:nvSpPr>
        <p:spPr bwMode="auto">
          <a:xfrm>
            <a:off x="365125" y="5975350"/>
            <a:ext cx="13083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/>
              <a:t>In de </a:t>
            </a:r>
            <a:r>
              <a:rPr lang="nl-NL" sz="800" dirty="0" err="1"/>
              <a:t>Follies</a:t>
            </a:r>
            <a:r>
              <a:rPr lang="nl-NL" sz="800" dirty="0"/>
              <a:t> Bergères</a:t>
            </a:r>
          </a:p>
        </p:txBody>
      </p:sp>
      <p:sp>
        <p:nvSpPr>
          <p:cNvPr id="28686" name="Text Box 21"/>
          <p:cNvSpPr txBox="1">
            <a:spLocks noChangeArrowheads="1"/>
          </p:cNvSpPr>
          <p:nvPr/>
        </p:nvSpPr>
        <p:spPr bwMode="auto">
          <a:xfrm>
            <a:off x="4427984" y="6453336"/>
            <a:ext cx="182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Poster Jane </a:t>
            </a:r>
            <a:r>
              <a:rPr lang="nl-NL" sz="800" dirty="0" err="1">
                <a:solidFill>
                  <a:schemeClr val="bg1"/>
                </a:solidFill>
              </a:rPr>
              <a:t>Avril</a:t>
            </a:r>
            <a:endParaRPr lang="nl-NL" sz="800" dirty="0">
              <a:solidFill>
                <a:schemeClr val="bg1"/>
              </a:solidFill>
            </a:endParaRPr>
          </a:p>
        </p:txBody>
      </p:sp>
      <p:sp>
        <p:nvSpPr>
          <p:cNvPr id="28687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82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latin typeface="Arial Unicode MS" pitchFamily="34" charset="-128"/>
              </a:rPr>
              <a:t>Kousen </a:t>
            </a:r>
          </a:p>
        </p:txBody>
      </p:sp>
      <p:pic>
        <p:nvPicPr>
          <p:cNvPr id="9218" name="Picture 2" descr="http://www.hethuisvanoranje.nl/20%20Titels%20Adellijke%20Geslachten/Graaf%20Toulouse%20Lautre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0"/>
            <a:ext cx="1008112" cy="1662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32"/>
          <p:cNvSpPr txBox="1">
            <a:spLocks noChangeArrowheads="1"/>
          </p:cNvSpPr>
          <p:nvPr/>
        </p:nvSpPr>
        <p:spPr bwMode="auto">
          <a:xfrm>
            <a:off x="202080" y="260648"/>
            <a:ext cx="345650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La </a:t>
            </a:r>
            <a:r>
              <a:rPr lang="nl-NL" sz="2400" b="1" dirty="0" err="1">
                <a:solidFill>
                  <a:schemeClr val="accent5"/>
                </a:solidFill>
                <a:latin typeface="Arial Unicode MS" pitchFamily="34" charset="-128"/>
              </a:rPr>
              <a:t>vie</a:t>
            </a:r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 </a:t>
            </a:r>
            <a:r>
              <a:rPr lang="nl-NL" sz="2400" b="1" dirty="0" err="1">
                <a:solidFill>
                  <a:schemeClr val="accent5"/>
                </a:solidFill>
                <a:latin typeface="Arial Unicode MS" pitchFamily="34" charset="-128"/>
              </a:rPr>
              <a:t>Parisienne</a:t>
            </a:r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: </a:t>
            </a:r>
            <a:endParaRPr lang="nl-NL" sz="2400" b="1" dirty="0" smtClean="0">
              <a:solidFill>
                <a:schemeClr val="accent5"/>
              </a:solidFill>
              <a:latin typeface="Arial Unicode MS" pitchFamily="34" charset="-128"/>
            </a:endParaRPr>
          </a:p>
          <a:p>
            <a:r>
              <a:rPr lang="nl-NL" sz="2400" b="1" dirty="0">
                <a:solidFill>
                  <a:srgbClr val="CC00FF"/>
                </a:solidFill>
                <a:latin typeface="Arial Unicode MS" pitchFamily="34" charset="-128"/>
              </a:rPr>
              <a:t/>
            </a:r>
            <a:br>
              <a:rPr lang="nl-NL" sz="2400" b="1" dirty="0">
                <a:solidFill>
                  <a:srgbClr val="CC00FF"/>
                </a:solidFill>
                <a:latin typeface="Arial Unicode MS" pitchFamily="34" charset="-128"/>
              </a:rPr>
            </a:br>
            <a:r>
              <a:rPr lang="nl-NL" sz="1200" dirty="0"/>
              <a:t>Parijs is het middelpunt van de moderne beschaving.1855 wereldtentoonstelling. </a:t>
            </a:r>
            <a:br>
              <a:rPr lang="nl-NL" sz="1200" dirty="0"/>
            </a:br>
            <a:endParaRPr lang="nl-NL" sz="1200" dirty="0" smtClean="0"/>
          </a:p>
          <a:p>
            <a:r>
              <a:rPr lang="nl-NL" sz="1200" dirty="0" smtClean="0">
                <a:solidFill>
                  <a:schemeClr val="accent5"/>
                </a:solidFill>
              </a:rPr>
              <a:t>Jacques </a:t>
            </a:r>
            <a:r>
              <a:rPr lang="nl-NL" sz="1200" dirty="0">
                <a:solidFill>
                  <a:schemeClr val="accent5"/>
                </a:solidFill>
              </a:rPr>
              <a:t>Offenbach: </a:t>
            </a:r>
            <a:endParaRPr lang="nl-NL" sz="1200" dirty="0" smtClean="0">
              <a:solidFill>
                <a:schemeClr val="accent5"/>
              </a:solidFill>
            </a:endParaRPr>
          </a:p>
          <a:p>
            <a:r>
              <a:rPr lang="nl-NL" sz="1200" dirty="0" smtClean="0"/>
              <a:t>cellist </a:t>
            </a:r>
            <a:r>
              <a:rPr lang="nl-NL" sz="1200" dirty="0"/>
              <a:t>in de </a:t>
            </a:r>
            <a:r>
              <a:rPr lang="nl-NL" sz="1200" dirty="0" err="1"/>
              <a:t>Opéra-Comique</a:t>
            </a:r>
            <a:r>
              <a:rPr lang="nl-NL" sz="1200" dirty="0"/>
              <a:t>. </a:t>
            </a:r>
            <a:endParaRPr lang="nl-NL" sz="1200" dirty="0" smtClean="0"/>
          </a:p>
          <a:p>
            <a:r>
              <a:rPr lang="nl-NL" sz="1200" dirty="0" smtClean="0"/>
              <a:t>Componist van  </a:t>
            </a:r>
            <a:r>
              <a:rPr lang="nl-NL" sz="1200" b="1" dirty="0" err="1" smtClean="0">
                <a:solidFill>
                  <a:srgbClr val="009900"/>
                </a:solidFill>
              </a:rPr>
              <a:t>opérettes</a:t>
            </a:r>
            <a:endParaRPr lang="nl-NL" sz="1200" dirty="0"/>
          </a:p>
          <a:p>
            <a:endParaRPr lang="nl-NL" sz="1200" dirty="0" smtClean="0"/>
          </a:p>
          <a:p>
            <a:r>
              <a:rPr lang="nl-NL" sz="1200" dirty="0" smtClean="0"/>
              <a:t>Hij </a:t>
            </a:r>
            <a:r>
              <a:rPr lang="nl-NL" sz="1200" dirty="0"/>
              <a:t>drijft de spot met de Romantiek, burgerlijke hypocrisie en militarisme. </a:t>
            </a:r>
            <a:endParaRPr lang="nl-NL" sz="1200" dirty="0" smtClean="0"/>
          </a:p>
          <a:p>
            <a:r>
              <a:rPr lang="nl-NL" sz="1200" dirty="0" smtClean="0"/>
              <a:t>Zo </a:t>
            </a:r>
            <a:r>
              <a:rPr lang="nl-NL" sz="1200" dirty="0"/>
              <a:t>is ‘Orpheus in de onderwereld’  een aanklacht tegen Napoleon III, ‘La </a:t>
            </a:r>
            <a:r>
              <a:rPr lang="nl-NL" sz="1200" dirty="0" err="1"/>
              <a:t>Marseillaise</a:t>
            </a:r>
            <a:r>
              <a:rPr lang="nl-NL" sz="1200" dirty="0"/>
              <a:t>’. Alles eindigt in de zwierige cancan. De cancan komst oorspronkelijk uit Algiers en wordt dé modedans van de Parijzenaars </a:t>
            </a:r>
            <a:r>
              <a:rPr lang="nl-NL" sz="1400" dirty="0"/>
              <a:t/>
            </a:r>
            <a:br>
              <a:rPr lang="nl-NL" sz="1400" dirty="0"/>
            </a:br>
            <a:endParaRPr lang="nl-NL" sz="1200" b="1" dirty="0">
              <a:solidFill>
                <a:srgbClr val="CC00FF"/>
              </a:solidFill>
              <a:latin typeface="Arial Unicode MS" pitchFamily="34" charset="-128"/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6" name="Tekstvak 5">
            <a:hlinkClick r:id="rId2"/>
          </p:cNvPr>
          <p:cNvSpPr txBox="1"/>
          <p:nvPr/>
        </p:nvSpPr>
        <p:spPr>
          <a:xfrm>
            <a:off x="3046520" y="5789609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100" dirty="0" smtClean="0"/>
              <a:t>Fragment</a:t>
            </a:r>
            <a:endParaRPr lang="nl-NL" sz="1100" dirty="0"/>
          </a:p>
        </p:txBody>
      </p:sp>
      <p:pic>
        <p:nvPicPr>
          <p:cNvPr id="2050" name="Picture 2" descr="File:Orpheus18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037062" cy="57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7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3"/>
          <p:cNvSpPr>
            <a:spLocks noChangeArrowheads="1"/>
          </p:cNvSpPr>
          <p:nvPr/>
        </p:nvSpPr>
        <p:spPr bwMode="auto">
          <a:xfrm>
            <a:off x="1905000" y="2209800"/>
            <a:ext cx="7239000" cy="46482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Symbolisme: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Rodin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152400" y="548680"/>
            <a:ext cx="74439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b="1" dirty="0" smtClean="0">
                <a:solidFill>
                  <a:schemeClr val="accent5"/>
                </a:solidFill>
              </a:rPr>
              <a:t>Auguste </a:t>
            </a:r>
            <a:r>
              <a:rPr lang="nl-NL" sz="1200" b="1" dirty="0" err="1">
                <a:solidFill>
                  <a:schemeClr val="accent5"/>
                </a:solidFill>
              </a:rPr>
              <a:t>Rodin</a:t>
            </a:r>
            <a:r>
              <a:rPr lang="nl-NL" sz="1200" dirty="0">
                <a:solidFill>
                  <a:schemeClr val="accent5"/>
                </a:solidFill>
              </a:rPr>
              <a:t> </a:t>
            </a:r>
            <a:endParaRPr lang="nl-NL" sz="1200" dirty="0" smtClean="0">
              <a:solidFill>
                <a:schemeClr val="accent5"/>
              </a:solidFill>
            </a:endParaRPr>
          </a:p>
          <a:p>
            <a:r>
              <a:rPr lang="nl-NL" sz="1200" dirty="0" smtClean="0"/>
              <a:t>Klassieke </a:t>
            </a:r>
            <a:r>
              <a:rPr lang="nl-NL" sz="1200" dirty="0"/>
              <a:t>beelden </a:t>
            </a:r>
            <a:r>
              <a:rPr lang="nl-NL" sz="1200" dirty="0" smtClean="0"/>
              <a:t>+ Michelangelo als inspiratiebron.</a:t>
            </a:r>
          </a:p>
          <a:p>
            <a:endParaRPr lang="nl-NL" sz="1200" dirty="0" smtClean="0"/>
          </a:p>
          <a:p>
            <a:r>
              <a:rPr lang="nl-NL" sz="1200" dirty="0" smtClean="0"/>
              <a:t>Waarom kun je hem tot de impressionisten rekenen?</a:t>
            </a:r>
          </a:p>
          <a:p>
            <a:endParaRPr lang="nl-NL" sz="1200" dirty="0"/>
          </a:p>
          <a:p>
            <a:r>
              <a:rPr lang="nl-NL" sz="1200" dirty="0" smtClean="0"/>
              <a:t>Een </a:t>
            </a:r>
            <a:r>
              <a:rPr lang="nl-NL" sz="1200" dirty="0"/>
              <a:t>van zijn bekendste beelden ‘de denker’ symboliseert de mens die het noodlot van de schepping overdenkt.</a:t>
            </a:r>
            <a:endParaRPr lang="nl-NL" sz="1200" dirty="0">
              <a:latin typeface="Arial Unicode MS" pitchFamily="34" charset="-128"/>
            </a:endParaRP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4067944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(1849-1917)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8028384" y="6093296"/>
            <a:ext cx="5052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latin typeface="Arial Unicode MS" pitchFamily="34" charset="-128"/>
              </a:rPr>
              <a:t>De kus</a:t>
            </a:r>
          </a:p>
        </p:txBody>
      </p:sp>
      <p:pic>
        <p:nvPicPr>
          <p:cNvPr id="29705" name="Picture 11" descr="C:\Users\John\Pictures\Bespiegeling\H10Alledaagse\rodinthin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438400"/>
            <a:ext cx="25590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2" descr="C:\Users\John\Pictures\Bespiegeling\H10Alledaagse\Rodin_The_Ki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75" y="2209800"/>
            <a:ext cx="25860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Text Box 15"/>
          <p:cNvSpPr txBox="1">
            <a:spLocks noChangeArrowheads="1"/>
          </p:cNvSpPr>
          <p:nvPr/>
        </p:nvSpPr>
        <p:spPr bwMode="auto">
          <a:xfrm>
            <a:off x="3707904" y="6237312"/>
            <a:ext cx="6607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latin typeface="Arial Unicode MS" pitchFamily="34" charset="-128"/>
              </a:rPr>
              <a:t>De denker</a:t>
            </a:r>
          </a:p>
        </p:txBody>
      </p:sp>
      <p:pic>
        <p:nvPicPr>
          <p:cNvPr id="29708" name="Picture 10" descr="C:\Users\John\Pictures\Bespiegeling\H10Alledaagse\Rodin Poortvandeh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1200"/>
            <a:ext cx="29908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6" descr="C:\Users\John\Pictures\Bespiegeling\H10Alledaagse\Rodinbalzac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691679"/>
            <a:ext cx="1838672" cy="272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 Box 17"/>
          <p:cNvSpPr txBox="1">
            <a:spLocks noChangeArrowheads="1"/>
          </p:cNvSpPr>
          <p:nvPr/>
        </p:nvSpPr>
        <p:spPr bwMode="auto">
          <a:xfrm>
            <a:off x="5580112" y="4437112"/>
            <a:ext cx="5229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err="1">
                <a:solidFill>
                  <a:schemeClr val="bg1"/>
                </a:solidFill>
                <a:latin typeface="Arial Unicode MS" pitchFamily="34" charset="-128"/>
              </a:rPr>
              <a:t>Balzac</a:t>
            </a:r>
            <a:r>
              <a:rPr lang="nl-NL" sz="8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</a:p>
        </p:txBody>
      </p:sp>
      <p:pic>
        <p:nvPicPr>
          <p:cNvPr id="8194" name="Picture 2" descr="http://2.bp.blogspot.com/_Oew9JCE0FRE/SwcS4Kx8joI/AAAAAAAAFrk/xZS-Oh7yftw/s1600/21007_auguste_rod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7249" y="4797152"/>
            <a:ext cx="1640974" cy="2060848"/>
          </a:xfrm>
          <a:prstGeom prst="rect">
            <a:avLst/>
          </a:prstGeom>
          <a:noFill/>
        </p:spPr>
      </p:pic>
      <p:pic>
        <p:nvPicPr>
          <p:cNvPr id="8196" name="Picture 4" descr="http://www.digischool.nl/ckv1/beeldend/rodin/rod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332656"/>
            <a:ext cx="1374436" cy="1837209"/>
          </a:xfrm>
          <a:prstGeom prst="rect">
            <a:avLst/>
          </a:prstGeom>
          <a:noFill/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668344" y="1916832"/>
            <a:ext cx="453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err="1" smtClean="0">
                <a:solidFill>
                  <a:schemeClr val="bg1"/>
                </a:solidFill>
                <a:latin typeface="Arial Unicode MS" pitchFamily="34" charset="-128"/>
              </a:rPr>
              <a:t>Rodin</a:t>
            </a:r>
            <a:endParaRPr lang="nl-NL" sz="8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2362200"/>
            <a:ext cx="9144000" cy="44958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Symbolisme: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Gauguin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79512" y="548680"/>
            <a:ext cx="70866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400" dirty="0" smtClean="0"/>
              <a:t/>
            </a:r>
            <a:br>
              <a:rPr lang="nl-NL" sz="1400" dirty="0" smtClean="0"/>
            </a:br>
            <a:r>
              <a:rPr lang="nl-NL" sz="1200" b="1" dirty="0" smtClean="0">
                <a:solidFill>
                  <a:schemeClr val="accent5"/>
                </a:solidFill>
              </a:rPr>
              <a:t>Paul </a:t>
            </a:r>
            <a:r>
              <a:rPr lang="nl-NL" sz="1200" b="1" dirty="0" err="1">
                <a:solidFill>
                  <a:schemeClr val="accent5"/>
                </a:solidFill>
              </a:rPr>
              <a:t>Gauguin</a:t>
            </a:r>
            <a:r>
              <a:rPr lang="nl-NL" sz="1200" dirty="0"/>
              <a:t> </a:t>
            </a:r>
            <a:endParaRPr lang="nl-NL" sz="1200" dirty="0" smtClean="0"/>
          </a:p>
          <a:p>
            <a:r>
              <a:rPr lang="nl-NL" sz="1200" dirty="0"/>
              <a:t>W</a:t>
            </a:r>
            <a:r>
              <a:rPr lang="nl-NL" sz="1200" dirty="0" smtClean="0"/>
              <a:t>erkte </a:t>
            </a:r>
            <a:r>
              <a:rPr lang="nl-NL" sz="1200" dirty="0"/>
              <a:t>kort met van Gogh samen, maar verlaat </a:t>
            </a:r>
            <a:r>
              <a:rPr lang="nl-NL" sz="1200" dirty="0" smtClean="0"/>
              <a:t>Europa en </a:t>
            </a:r>
            <a:r>
              <a:rPr lang="nl-NL" sz="1200" dirty="0" smtClean="0"/>
              <a:t>vertrekt </a:t>
            </a:r>
            <a:r>
              <a:rPr lang="nl-NL" sz="1200" dirty="0" smtClean="0"/>
              <a:t>naar Tahiti: </a:t>
            </a:r>
          </a:p>
          <a:p>
            <a:r>
              <a:rPr lang="nl-NL" sz="1200" dirty="0" smtClean="0"/>
              <a:t>‘om </a:t>
            </a:r>
            <a:r>
              <a:rPr lang="nl-NL" sz="1200" dirty="0"/>
              <a:t>daar een leven te leiden van extase, kalmte en rust’. </a:t>
            </a:r>
            <a:br>
              <a:rPr lang="nl-NL" sz="1200" dirty="0"/>
            </a:br>
            <a:endParaRPr lang="nl-NL" sz="1200" dirty="0">
              <a:latin typeface="Arial Unicode MS" pitchFamily="34" charset="-128"/>
            </a:endParaRPr>
          </a:p>
        </p:txBody>
      </p:sp>
      <p:sp>
        <p:nvSpPr>
          <p:cNvPr id="30727" name="Text Box 11"/>
          <p:cNvSpPr txBox="1">
            <a:spLocks noChangeArrowheads="1"/>
          </p:cNvSpPr>
          <p:nvPr/>
        </p:nvSpPr>
        <p:spPr bwMode="auto">
          <a:xfrm>
            <a:off x="179512" y="4797152"/>
            <a:ext cx="1447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De kerkdienst</a:t>
            </a:r>
          </a:p>
        </p:txBody>
      </p:sp>
      <p:pic>
        <p:nvPicPr>
          <p:cNvPr id="30728" name="Picture 16" descr="C:\Users\John\Pictures\Bespiegeling\H10Alledaagse\gauguin_area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189163"/>
            <a:ext cx="6022975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15"/>
          <p:cNvSpPr txBox="1">
            <a:spLocks noChangeArrowheads="1"/>
          </p:cNvSpPr>
          <p:nvPr/>
        </p:nvSpPr>
        <p:spPr bwMode="auto">
          <a:xfrm>
            <a:off x="4644008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(1848-1903)</a:t>
            </a:r>
          </a:p>
        </p:txBody>
      </p:sp>
      <p:pic>
        <p:nvPicPr>
          <p:cNvPr id="30730" name="Picture 18" descr="C:\Users\John\Pictures\Bespiegeling\H10Alledaagse\Gauguin_Matern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9938" y="381000"/>
            <a:ext cx="202406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7" descr="C:\Users\John\Pictures\Bespiegeling\H10Alledaagse\gauguin_serm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62200"/>
            <a:ext cx="30480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Text Box 8"/>
          <p:cNvSpPr txBox="1">
            <a:spLocks noChangeArrowheads="1"/>
          </p:cNvSpPr>
          <p:nvPr/>
        </p:nvSpPr>
        <p:spPr bwMode="auto">
          <a:xfrm>
            <a:off x="7162800" y="3249613"/>
            <a:ext cx="8595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Moederschap</a:t>
            </a:r>
          </a:p>
        </p:txBody>
      </p:sp>
      <p:sp>
        <p:nvSpPr>
          <p:cNvPr id="30733" name="Text Box 19"/>
          <p:cNvSpPr txBox="1">
            <a:spLocks noChangeArrowheads="1"/>
          </p:cNvSpPr>
          <p:nvPr/>
        </p:nvSpPr>
        <p:spPr bwMode="auto">
          <a:xfrm>
            <a:off x="152400" y="5715000"/>
            <a:ext cx="32931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Het </a:t>
            </a:r>
            <a:r>
              <a:rPr lang="nl-NL" sz="1200" b="1" dirty="0">
                <a:solidFill>
                  <a:srgbClr val="00FF00"/>
                </a:solidFill>
              </a:rPr>
              <a:t>symbolisme</a:t>
            </a:r>
            <a:r>
              <a:rPr lang="nl-NL" sz="1200" dirty="0">
                <a:solidFill>
                  <a:schemeClr val="bg1"/>
                </a:solidFill>
              </a:rPr>
              <a:t> is een verzamelnaam </a:t>
            </a:r>
            <a:br>
              <a:rPr lang="nl-NL" sz="1200" dirty="0">
                <a:solidFill>
                  <a:schemeClr val="bg1"/>
                </a:solidFill>
              </a:rPr>
            </a:br>
            <a:r>
              <a:rPr lang="nl-NL" sz="1200" dirty="0">
                <a:solidFill>
                  <a:schemeClr val="bg1"/>
                </a:solidFill>
              </a:rPr>
              <a:t>voor een tendens aan het eind van de</a:t>
            </a:r>
            <a:br>
              <a:rPr lang="nl-NL" sz="1200" dirty="0">
                <a:solidFill>
                  <a:schemeClr val="bg1"/>
                </a:solidFill>
              </a:rPr>
            </a:br>
            <a:r>
              <a:rPr lang="nl-NL" sz="1200" dirty="0">
                <a:solidFill>
                  <a:schemeClr val="bg1"/>
                </a:solidFill>
              </a:rPr>
              <a:t>19e eeuw om fantasie en gevoelens te </a:t>
            </a:r>
            <a:br>
              <a:rPr lang="nl-NL" sz="1200" dirty="0">
                <a:solidFill>
                  <a:schemeClr val="bg1"/>
                </a:solidFill>
              </a:rPr>
            </a:br>
            <a:r>
              <a:rPr lang="nl-NL" sz="1200" dirty="0">
                <a:solidFill>
                  <a:schemeClr val="bg1"/>
                </a:solidFill>
              </a:rPr>
              <a:t>verbeelden.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2"/>
          <p:cNvSpPr>
            <a:spLocks noChangeArrowheads="1"/>
          </p:cNvSpPr>
          <p:nvPr/>
        </p:nvSpPr>
        <p:spPr bwMode="auto">
          <a:xfrm>
            <a:off x="0" y="5181600"/>
            <a:ext cx="7696200" cy="16764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 sz="1400"/>
          </a:p>
        </p:txBody>
      </p:sp>
      <p:pic>
        <p:nvPicPr>
          <p:cNvPr id="31747" name="Picture 10" descr="C:\Users\John\Pictures\Bespiegeling\H10Alledaagse\mucha-D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32559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Jugendstil: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Alphonse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Mucha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31749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1751" name="Text Box 5"/>
          <p:cNvSpPr txBox="1">
            <a:spLocks noChangeArrowheads="1"/>
          </p:cNvSpPr>
          <p:nvPr/>
        </p:nvSpPr>
        <p:spPr bwMode="auto">
          <a:xfrm>
            <a:off x="5292080" y="476672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(1860-1939)</a:t>
            </a:r>
          </a:p>
        </p:txBody>
      </p:sp>
      <p:sp>
        <p:nvSpPr>
          <p:cNvPr id="31752" name="Text Box 6"/>
          <p:cNvSpPr txBox="1">
            <a:spLocks noChangeArrowheads="1"/>
          </p:cNvSpPr>
          <p:nvPr/>
        </p:nvSpPr>
        <p:spPr bwMode="auto">
          <a:xfrm>
            <a:off x="3657600" y="658813"/>
            <a:ext cx="7280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err="1">
                <a:ea typeface="Verdana" pitchFamily="34" charset="0"/>
                <a:cs typeface="Verdana" pitchFamily="34" charset="0"/>
              </a:rPr>
              <a:t>Job-poster</a:t>
            </a:r>
            <a:endParaRPr lang="nl-NL" sz="8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1753" name="Text Box 7"/>
          <p:cNvSpPr txBox="1">
            <a:spLocks noChangeArrowheads="1"/>
          </p:cNvSpPr>
          <p:nvPr/>
        </p:nvSpPr>
        <p:spPr bwMode="auto">
          <a:xfrm>
            <a:off x="7772400" y="22860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>
                <a:solidFill>
                  <a:schemeClr val="bg1"/>
                </a:solidFill>
                <a:latin typeface="Arial Unicode MS" pitchFamily="34" charset="-128"/>
              </a:rPr>
              <a:t>Winter</a:t>
            </a:r>
          </a:p>
        </p:txBody>
      </p:sp>
      <p:pic>
        <p:nvPicPr>
          <p:cNvPr id="31754" name="Picture 8" descr="C:\Users\John\Pictures\Bespiegeling\H10Alledaagse\Mucha jo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914400"/>
            <a:ext cx="34099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9" descr="C:\Users\John\Pictures\Bespiegeling\H10Alledaagse\mucha_win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4950" y="0"/>
            <a:ext cx="2559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609600" y="4953000"/>
            <a:ext cx="7381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800" dirty="0" err="1"/>
              <a:t>Dance</a:t>
            </a:r>
            <a:endParaRPr lang="nl-NL" sz="800" dirty="0"/>
          </a:p>
        </p:txBody>
      </p:sp>
      <p:sp>
        <p:nvSpPr>
          <p:cNvPr id="31757" name="Text Box 14"/>
          <p:cNvSpPr txBox="1">
            <a:spLocks noChangeArrowheads="1"/>
          </p:cNvSpPr>
          <p:nvPr/>
        </p:nvSpPr>
        <p:spPr bwMode="auto">
          <a:xfrm>
            <a:off x="6660232" y="1988840"/>
            <a:ext cx="5068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31758" name="Text Box 15"/>
          <p:cNvSpPr txBox="1">
            <a:spLocks noChangeArrowheads="1"/>
          </p:cNvSpPr>
          <p:nvPr/>
        </p:nvSpPr>
        <p:spPr bwMode="auto">
          <a:xfrm>
            <a:off x="0" y="5486400"/>
            <a:ext cx="65882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Rond 1890 doorbraak van </a:t>
            </a:r>
            <a:r>
              <a:rPr lang="nl-NL" sz="1200" b="1" dirty="0">
                <a:solidFill>
                  <a:schemeClr val="bg1"/>
                </a:solidFill>
              </a:rPr>
              <a:t>de Jugendstil</a:t>
            </a:r>
            <a:r>
              <a:rPr lang="nl-NL" sz="1200" dirty="0">
                <a:solidFill>
                  <a:schemeClr val="bg1"/>
                </a:solidFill>
              </a:rPr>
              <a:t>. </a:t>
            </a:r>
            <a:endParaRPr lang="nl-NL" sz="1200" dirty="0" smtClean="0">
              <a:solidFill>
                <a:schemeClr val="bg1"/>
              </a:solidFill>
            </a:endParaRPr>
          </a:p>
          <a:p>
            <a:r>
              <a:rPr lang="nl-NL" sz="1200" dirty="0" smtClean="0">
                <a:solidFill>
                  <a:schemeClr val="bg1"/>
                </a:solidFill>
              </a:rPr>
              <a:t>Decoraties </a:t>
            </a:r>
            <a:r>
              <a:rPr lang="nl-NL" sz="1200" dirty="0">
                <a:solidFill>
                  <a:schemeClr val="bg1"/>
                </a:solidFill>
              </a:rPr>
              <a:t>die </a:t>
            </a:r>
            <a:r>
              <a:rPr lang="nl-NL" sz="1200" dirty="0" smtClean="0">
                <a:solidFill>
                  <a:schemeClr val="bg1"/>
                </a:solidFill>
              </a:rPr>
              <a:t>integratie </a:t>
            </a:r>
            <a:r>
              <a:rPr lang="nl-NL" sz="1200" dirty="0">
                <a:solidFill>
                  <a:schemeClr val="bg1"/>
                </a:solidFill>
              </a:rPr>
              <a:t>van moderne materialen zoals gietijzer, staal en glas </a:t>
            </a:r>
            <a:r>
              <a:rPr lang="nl-NL" sz="1200" dirty="0" smtClean="0">
                <a:solidFill>
                  <a:schemeClr val="bg1"/>
                </a:solidFill>
              </a:rPr>
              <a:t>mogelijk </a:t>
            </a:r>
            <a:r>
              <a:rPr lang="nl-NL" sz="1200" dirty="0">
                <a:solidFill>
                  <a:schemeClr val="bg1"/>
                </a:solidFill>
              </a:rPr>
              <a:t>maken. </a:t>
            </a:r>
            <a:endParaRPr lang="nl-NL" sz="1200" dirty="0" smtClean="0">
              <a:solidFill>
                <a:schemeClr val="bg1"/>
              </a:solidFill>
            </a:endParaRPr>
          </a:p>
          <a:p>
            <a:r>
              <a:rPr lang="nl-NL" sz="1200" dirty="0" smtClean="0">
                <a:solidFill>
                  <a:schemeClr val="bg1"/>
                </a:solidFill>
              </a:rPr>
              <a:t>Het </a:t>
            </a:r>
            <a:r>
              <a:rPr lang="nl-NL" sz="1200" dirty="0">
                <a:solidFill>
                  <a:schemeClr val="bg1"/>
                </a:solidFill>
              </a:rPr>
              <a:t>is een totaalstijl: architectuur, design, mode en </a:t>
            </a:r>
            <a:r>
              <a:rPr lang="nl-NL" sz="1200" dirty="0" smtClean="0">
                <a:solidFill>
                  <a:schemeClr val="bg1"/>
                </a:solidFill>
              </a:rPr>
              <a:t>typografie</a:t>
            </a:r>
            <a:r>
              <a:rPr lang="nl-NL" sz="1200" dirty="0">
                <a:solidFill>
                  <a:schemeClr val="bg1"/>
                </a:solidFill>
              </a:rPr>
              <a:t>. Vloeiende lijn ontleend aan de natuur. Grillige en </a:t>
            </a:r>
            <a:r>
              <a:rPr lang="nl-NL" sz="1200" dirty="0" smtClean="0">
                <a:solidFill>
                  <a:schemeClr val="bg1"/>
                </a:solidFill>
              </a:rPr>
              <a:t>asymmetrische </a:t>
            </a:r>
            <a:r>
              <a:rPr lang="nl-NL" sz="1200" dirty="0">
                <a:solidFill>
                  <a:schemeClr val="bg1"/>
                </a:solidFill>
              </a:rPr>
              <a:t>patronen. Een eigentijdse luxe stijl voor de gegoede burgerij.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2"/>
          <p:cNvSpPr>
            <a:spLocks noChangeArrowheads="1"/>
          </p:cNvSpPr>
          <p:nvPr/>
        </p:nvSpPr>
        <p:spPr bwMode="auto">
          <a:xfrm>
            <a:off x="2916238" y="1600200"/>
            <a:ext cx="4953000" cy="52578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CC00FF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Art Nouveau: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Hector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Guimard</a:t>
            </a:r>
            <a:endParaRPr lang="nl-NL" sz="3200" dirty="0" smtClean="0">
              <a:solidFill>
                <a:schemeClr val="accent5"/>
              </a:solidFill>
              <a:latin typeface="Verdana" pitchFamily="34" charset="0"/>
            </a:endParaRP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6084168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(1867-1942)</a:t>
            </a: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6553200" y="685800"/>
            <a:ext cx="2170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>
                <a:latin typeface="Arial Unicode MS" pitchFamily="34" charset="-128"/>
              </a:rPr>
              <a:t>Metro-ingangen Parijs</a:t>
            </a:r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152400" y="603250"/>
            <a:ext cx="35453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200" dirty="0"/>
              <a:t>Metamorfose van de natuur in architectuur.</a:t>
            </a:r>
          </a:p>
        </p:txBody>
      </p:sp>
      <p:pic>
        <p:nvPicPr>
          <p:cNvPr id="33801" name="Picture 9" descr="C:\Users\John\Pictures\Bespiegeling\H10Alledaagse\Guimardmetr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0" descr="C:\Users\John\Pictures\Bespiegeling\H10Alledaagse\Guimardmetr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143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1" descr="C:\Users\John\Pictures\Bespiegeling\H10Alledaagse\Guimardmetro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011613"/>
            <a:ext cx="42672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8" descr="C:\Users\John\Pictures\Bespiegeling\H10Alledaagse\Guimard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066800"/>
            <a:ext cx="2362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13" descr="C:\Users\John\Pictures\Bespiegeling\H10Alledaagse\Guimard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2667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3707904" y="1125913"/>
            <a:ext cx="5436245" cy="5732087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179512" y="18864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5"/>
                </a:solidFill>
              </a:rPr>
              <a:t>Muze van de Art </a:t>
            </a:r>
            <a:r>
              <a:rPr lang="nl-NL" sz="2400" b="1" dirty="0" err="1" smtClean="0">
                <a:solidFill>
                  <a:schemeClr val="accent5"/>
                </a:solidFill>
              </a:rPr>
              <a:t>Nouveau</a:t>
            </a:r>
            <a:endParaRPr lang="nl-NL" sz="2400" b="1" dirty="0">
              <a:solidFill>
                <a:schemeClr val="accent5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79512" y="764704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 smtClean="0"/>
              <a:t>Loïe</a:t>
            </a:r>
            <a:r>
              <a:rPr lang="nl-NL" sz="1200" dirty="0" smtClean="0"/>
              <a:t> </a:t>
            </a:r>
            <a:r>
              <a:rPr lang="nl-NL" sz="1200" dirty="0" err="1" smtClean="0"/>
              <a:t>Fuller</a:t>
            </a:r>
            <a:r>
              <a:rPr lang="nl-NL" sz="1200" dirty="0" smtClean="0"/>
              <a:t>, la danse serpentine</a:t>
            </a:r>
            <a:endParaRPr lang="nl-NL" sz="1200" dirty="0"/>
          </a:p>
        </p:txBody>
      </p:sp>
      <p:pic>
        <p:nvPicPr>
          <p:cNvPr id="1026" name="Picture 2" descr="http://2.bp.blogspot.com/-sCFpk7oYxEk/UJlQH759sqI/AAAAAAAAAKc/XNMnZurGHAs/s400/Loie+Fuller+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49" y="191683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etronaut.com/wp-content/uploads/2012/09/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4" y="1125913"/>
            <a:ext cx="4325352" cy="348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hlinkClick r:id="rId4"/>
          </p:cNvPr>
          <p:cNvSpPr txBox="1"/>
          <p:nvPr/>
        </p:nvSpPr>
        <p:spPr>
          <a:xfrm>
            <a:off x="64502" y="1668317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chemeClr val="accent5"/>
                </a:solidFill>
              </a:rPr>
              <a:t>Film fragment</a:t>
            </a:r>
            <a:endParaRPr lang="nl-NL" sz="1200" dirty="0">
              <a:solidFill>
                <a:schemeClr val="accent5"/>
              </a:solidFill>
            </a:endParaRPr>
          </a:p>
        </p:txBody>
      </p:sp>
      <p:pic>
        <p:nvPicPr>
          <p:cNvPr id="1032" name="Picture 8" descr="http://www.tarpaulinsky.com/Fall06/LP_images/theatr_700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397050"/>
            <a:ext cx="4464496" cy="265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4410841" y="6375811"/>
            <a:ext cx="430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chemeClr val="bg1"/>
                </a:solidFill>
              </a:rPr>
              <a:t>Henri </a:t>
            </a:r>
            <a:r>
              <a:rPr lang="nl-NL" sz="1200" dirty="0" err="1" smtClean="0">
                <a:solidFill>
                  <a:schemeClr val="bg1"/>
                </a:solidFill>
              </a:rPr>
              <a:t>Sauvage</a:t>
            </a:r>
            <a:r>
              <a:rPr lang="nl-NL" sz="1200" dirty="0" smtClean="0">
                <a:solidFill>
                  <a:schemeClr val="bg1"/>
                </a:solidFill>
              </a:rPr>
              <a:t>, ontwerp voor het </a:t>
            </a:r>
            <a:r>
              <a:rPr lang="nl-NL" sz="1200" dirty="0" err="1" smtClean="0">
                <a:solidFill>
                  <a:schemeClr val="bg1"/>
                </a:solidFill>
              </a:rPr>
              <a:t>Loïe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dirty="0" err="1" smtClean="0">
                <a:solidFill>
                  <a:schemeClr val="bg1"/>
                </a:solidFill>
              </a:rPr>
              <a:t>Fuller</a:t>
            </a:r>
            <a:r>
              <a:rPr lang="nl-NL" sz="1200" dirty="0" smtClean="0">
                <a:solidFill>
                  <a:schemeClr val="bg1"/>
                </a:solidFill>
              </a:rPr>
              <a:t> theater </a:t>
            </a:r>
          </a:p>
          <a:p>
            <a:r>
              <a:rPr lang="nl-NL" sz="1200" dirty="0" smtClean="0">
                <a:solidFill>
                  <a:schemeClr val="bg1"/>
                </a:solidFill>
              </a:rPr>
              <a:t>Wereldtentoonstelling 1900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2"/>
          <p:cNvSpPr>
            <a:spLocks noChangeArrowheads="1"/>
          </p:cNvSpPr>
          <p:nvPr/>
        </p:nvSpPr>
        <p:spPr bwMode="auto">
          <a:xfrm>
            <a:off x="0" y="4365104"/>
            <a:ext cx="9144000" cy="2492896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Naturalisme</a:t>
            </a: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179512" y="476672"/>
            <a:ext cx="456361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Natuurproduct uit Noorwegen:</a:t>
            </a: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/>
            </a:r>
            <a:br>
              <a:rPr lang="nl-NL" sz="1400" dirty="0" smtClean="0">
                <a:solidFill>
                  <a:schemeClr val="accent5"/>
                </a:solidFill>
              </a:rPr>
            </a:br>
            <a:r>
              <a:rPr lang="nl-NL" sz="1200" dirty="0"/>
              <a:t>N</a:t>
            </a:r>
            <a:r>
              <a:rPr lang="nl-NL" sz="1200" dirty="0" smtClean="0"/>
              <a:t>ationalisme </a:t>
            </a:r>
          </a:p>
          <a:p>
            <a:r>
              <a:rPr lang="nl-NL" sz="1200" b="1" dirty="0" smtClean="0">
                <a:solidFill>
                  <a:schemeClr val="accent5"/>
                </a:solidFill>
              </a:rPr>
              <a:t>Edvard </a:t>
            </a:r>
            <a:r>
              <a:rPr lang="nl-NL" sz="1200" b="1" dirty="0">
                <a:solidFill>
                  <a:schemeClr val="accent5"/>
                </a:solidFill>
              </a:rPr>
              <a:t>Grieg</a:t>
            </a:r>
            <a:r>
              <a:rPr lang="nl-NL" sz="1200" dirty="0">
                <a:solidFill>
                  <a:schemeClr val="accent5"/>
                </a:solidFill>
              </a:rPr>
              <a:t> </a:t>
            </a:r>
            <a:r>
              <a:rPr lang="nl-NL" sz="1200" dirty="0" smtClean="0"/>
              <a:t>(componist), nationale </a:t>
            </a:r>
            <a:r>
              <a:rPr lang="nl-NL" sz="1200" dirty="0"/>
              <a:t>stijl </a:t>
            </a:r>
            <a:endParaRPr lang="nl-NL" sz="1200" dirty="0" smtClean="0"/>
          </a:p>
          <a:p>
            <a:r>
              <a:rPr lang="nl-NL" sz="1200" dirty="0" smtClean="0"/>
              <a:t>Volksmuziek </a:t>
            </a:r>
            <a:r>
              <a:rPr lang="nl-NL" sz="1200" dirty="0"/>
              <a:t>wordt verheerlijkt als spontane expressie van de nationale ziel. </a:t>
            </a:r>
            <a:endParaRPr lang="nl-NL" sz="1200" dirty="0" smtClean="0"/>
          </a:p>
          <a:p>
            <a:r>
              <a:rPr lang="nl-NL" sz="1200" b="1" dirty="0" smtClean="0">
                <a:solidFill>
                  <a:schemeClr val="accent5"/>
                </a:solidFill>
              </a:rPr>
              <a:t>Henrik </a:t>
            </a:r>
            <a:r>
              <a:rPr lang="nl-NL" sz="1200" b="1" dirty="0" err="1">
                <a:solidFill>
                  <a:schemeClr val="accent5"/>
                </a:solidFill>
              </a:rPr>
              <a:t>Ibsen</a:t>
            </a:r>
            <a:r>
              <a:rPr lang="nl-NL" sz="1200" dirty="0">
                <a:solidFill>
                  <a:schemeClr val="accent5"/>
                </a:solidFill>
              </a:rPr>
              <a:t> </a:t>
            </a:r>
            <a:r>
              <a:rPr lang="nl-NL" sz="1200" dirty="0"/>
              <a:t>schrijft Peer </a:t>
            </a:r>
            <a:r>
              <a:rPr lang="nl-NL" sz="1200" dirty="0" err="1"/>
              <a:t>Gynt</a:t>
            </a:r>
            <a:r>
              <a:rPr lang="nl-NL" sz="1200" dirty="0"/>
              <a:t> (1867). </a:t>
            </a:r>
            <a:endParaRPr lang="nl-NL" sz="1200" dirty="0" smtClean="0"/>
          </a:p>
          <a:p>
            <a:r>
              <a:rPr lang="nl-NL" sz="1200" dirty="0" smtClean="0"/>
              <a:t>Een </a:t>
            </a:r>
            <a:r>
              <a:rPr lang="nl-NL" sz="1200" dirty="0"/>
              <a:t>arme </a:t>
            </a:r>
            <a:r>
              <a:rPr lang="nl-NL" sz="1200" dirty="0" smtClean="0"/>
              <a:t>fantast, een dromer. </a:t>
            </a:r>
          </a:p>
          <a:p>
            <a:r>
              <a:rPr lang="nl-NL" sz="1200" dirty="0" smtClean="0"/>
              <a:t>Het </a:t>
            </a:r>
            <a:r>
              <a:rPr lang="nl-NL" sz="1200" dirty="0"/>
              <a:t>is een realistisch </a:t>
            </a:r>
            <a:r>
              <a:rPr lang="nl-NL" sz="1200" dirty="0" err="1" smtClean="0"/>
              <a:t>maatschappij-kritisch</a:t>
            </a:r>
            <a:r>
              <a:rPr lang="nl-NL" sz="1200" dirty="0" smtClean="0"/>
              <a:t> stuk</a:t>
            </a:r>
            <a:r>
              <a:rPr lang="nl-NL" sz="1200" dirty="0"/>
              <a:t>.</a:t>
            </a:r>
            <a:endParaRPr lang="nl-NL" sz="1200" dirty="0">
              <a:latin typeface="Arial Unicode MS" pitchFamily="34" charset="-128"/>
            </a:endParaRPr>
          </a:p>
        </p:txBody>
      </p:sp>
      <p:pic>
        <p:nvPicPr>
          <p:cNvPr id="34824" name="Picture 8" descr="C:\Users\John\Pictures\Bespiegeling\H10Alledaagse\peergyn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975" y="764704"/>
            <a:ext cx="4391025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Text Box 13"/>
          <p:cNvSpPr txBox="1">
            <a:spLocks noChangeArrowheads="1"/>
          </p:cNvSpPr>
          <p:nvPr/>
        </p:nvSpPr>
        <p:spPr bwMode="auto">
          <a:xfrm>
            <a:off x="3489325" y="133350"/>
            <a:ext cx="4845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 b="1"/>
              <a:t>De juiste weergave van de werkelijkheid</a:t>
            </a:r>
          </a:p>
        </p:txBody>
      </p:sp>
      <p:pic>
        <p:nvPicPr>
          <p:cNvPr id="34830" name="Picture 14" descr="http://www.revistadearte.com/wp-content/uploads/2008/12/svoboda-4-150x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1772816" cy="1772816"/>
          </a:xfrm>
          <a:prstGeom prst="rect">
            <a:avLst/>
          </a:prstGeom>
          <a:noFill/>
        </p:spPr>
      </p:pic>
      <p:sp>
        <p:nvSpPr>
          <p:cNvPr id="16" name="Tekstvak 15"/>
          <p:cNvSpPr txBox="1"/>
          <p:nvPr/>
        </p:nvSpPr>
        <p:spPr>
          <a:xfrm>
            <a:off x="1763688" y="4869160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err="1" smtClean="0">
                <a:solidFill>
                  <a:schemeClr val="bg1"/>
                </a:solidFill>
              </a:rPr>
              <a:t>Adolphe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Appia</a:t>
            </a:r>
            <a:r>
              <a:rPr lang="nl-NL" sz="1200" dirty="0" smtClean="0">
                <a:solidFill>
                  <a:schemeClr val="bg1"/>
                </a:solidFill>
              </a:rPr>
              <a:t>: </a:t>
            </a:r>
            <a:br>
              <a:rPr lang="nl-NL" sz="1200" dirty="0" smtClean="0">
                <a:solidFill>
                  <a:schemeClr val="bg1"/>
                </a:solidFill>
              </a:rPr>
            </a:br>
            <a:r>
              <a:rPr lang="nl-NL" sz="1200" dirty="0" err="1" smtClean="0">
                <a:solidFill>
                  <a:schemeClr val="bg1"/>
                </a:solidFill>
              </a:rPr>
              <a:t>decor-ontwerpen</a:t>
            </a:r>
            <a:r>
              <a:rPr lang="nl-NL" sz="1200" dirty="0" smtClean="0">
                <a:solidFill>
                  <a:schemeClr val="bg1"/>
                </a:solidFill>
              </a:rPr>
              <a:t>.</a:t>
            </a:r>
            <a:br>
              <a:rPr lang="nl-NL" sz="1200" dirty="0" smtClean="0">
                <a:solidFill>
                  <a:schemeClr val="bg1"/>
                </a:solidFill>
              </a:rPr>
            </a:br>
            <a:r>
              <a:rPr lang="nl-NL" sz="1200" dirty="0" smtClean="0">
                <a:solidFill>
                  <a:schemeClr val="bg1"/>
                </a:solidFill>
              </a:rPr>
              <a:t>Samen met </a:t>
            </a:r>
            <a:r>
              <a:rPr lang="nl-NL" sz="1200" b="1" dirty="0" smtClean="0">
                <a:solidFill>
                  <a:schemeClr val="bg1"/>
                </a:solidFill>
              </a:rPr>
              <a:t>Gordon </a:t>
            </a:r>
            <a:r>
              <a:rPr lang="nl-NL" sz="1200" b="1" dirty="0" err="1" smtClean="0">
                <a:solidFill>
                  <a:schemeClr val="bg1"/>
                </a:solidFill>
              </a:rPr>
              <a:t>Graig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dirty="0" smtClean="0">
                <a:solidFill>
                  <a:schemeClr val="bg1"/>
                </a:solidFill>
              </a:rPr>
              <a:t>brengt </a:t>
            </a:r>
            <a:r>
              <a:rPr lang="nl-NL" sz="1200" dirty="0" err="1" smtClean="0">
                <a:solidFill>
                  <a:schemeClr val="bg1"/>
                </a:solidFill>
              </a:rPr>
              <a:t>Appia</a:t>
            </a:r>
            <a:r>
              <a:rPr lang="nl-NL" sz="1200" dirty="0" smtClean="0">
                <a:solidFill>
                  <a:schemeClr val="bg1"/>
                </a:solidFill>
              </a:rPr>
              <a:t> een revolutie teweeg in het decorontwerp in Europa en Amerika, gedeeltelijk onder invloed van het oosterse theater</a:t>
            </a:r>
            <a:r>
              <a:rPr lang="nl-NL" sz="1200" dirty="0" smtClean="0">
                <a:solidFill>
                  <a:srgbClr val="CC66FF"/>
                </a:solidFill>
              </a:rPr>
              <a:t>.</a:t>
            </a:r>
            <a:endParaRPr lang="nl-NL" sz="1200" dirty="0">
              <a:solidFill>
                <a:srgbClr val="CC66FF"/>
              </a:solidFill>
            </a:endParaRPr>
          </a:p>
        </p:txBody>
      </p:sp>
      <p:pic>
        <p:nvPicPr>
          <p:cNvPr id="34832" name="Picture 16" descr="http://1.bp.blogspot.com/_10arHhfEPUY/TTVVw10VtTI/AAAAAAAAABY/lPcAi7TOZl8/s1600/appia+wor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869160"/>
            <a:ext cx="2702496" cy="1792182"/>
          </a:xfrm>
          <a:prstGeom prst="rect">
            <a:avLst/>
          </a:prstGeom>
          <a:noFill/>
        </p:spPr>
      </p:pic>
      <p:pic>
        <p:nvPicPr>
          <p:cNvPr id="34834" name="Picture 18" descr="http://1.bp.blogspot.com/_PgfRBZetNGE/Sr32phWvJ9I/AAAAAAAAA7o/WpRlWcnAbnw/s400/appia+tris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5873" y="4869160"/>
            <a:ext cx="2298127" cy="1800200"/>
          </a:xfrm>
          <a:prstGeom prst="rect">
            <a:avLst/>
          </a:prstGeom>
          <a:noFill/>
        </p:spPr>
      </p:pic>
      <p:pic>
        <p:nvPicPr>
          <p:cNvPr id="34836" name="Picture 20" descr="http://www.ballet-troupe-croatia.com/repertoar/upload/peer_gynt__uit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19" y="2636912"/>
            <a:ext cx="3252197" cy="2110314"/>
          </a:xfrm>
          <a:prstGeom prst="rect">
            <a:avLst/>
          </a:prstGeom>
          <a:noFill/>
        </p:spPr>
      </p:pic>
      <p:sp>
        <p:nvSpPr>
          <p:cNvPr id="20" name="Tekstvak 19"/>
          <p:cNvSpPr txBox="1"/>
          <p:nvPr/>
        </p:nvSpPr>
        <p:spPr>
          <a:xfrm>
            <a:off x="3563888" y="3861048"/>
            <a:ext cx="563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Peer </a:t>
            </a:r>
            <a:r>
              <a:rPr lang="nl-NL" sz="1200" dirty="0" err="1" smtClean="0"/>
              <a:t>Gynt</a:t>
            </a:r>
            <a:r>
              <a:rPr lang="nl-NL" sz="1200" dirty="0" smtClean="0"/>
              <a:t>. De realistische drama’s van </a:t>
            </a:r>
            <a:r>
              <a:rPr lang="nl-NL" sz="1200" dirty="0" err="1" smtClean="0"/>
              <a:t>Ibsen</a:t>
            </a:r>
            <a:r>
              <a:rPr lang="nl-NL" sz="1200" dirty="0" smtClean="0"/>
              <a:t> trekken een groot publiek. Het stuk wordt nog steeds opgevoerd, ook als dansstuk.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2"/>
          <p:cNvSpPr>
            <a:spLocks noChangeArrowheads="1"/>
          </p:cNvSpPr>
          <p:nvPr/>
        </p:nvSpPr>
        <p:spPr bwMode="auto">
          <a:xfrm>
            <a:off x="0" y="3501008"/>
            <a:ext cx="9144000" cy="3356992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Naturalisme</a:t>
            </a: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179512" y="548680"/>
            <a:ext cx="43434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200" dirty="0" smtClean="0"/>
              <a:t>Drama realisme </a:t>
            </a:r>
            <a:r>
              <a:rPr lang="nl-NL" sz="1200" dirty="0" smtClean="0">
                <a:sym typeface="Wingdings" pitchFamily="2" charset="2"/>
              </a:rPr>
              <a:t> </a:t>
            </a:r>
            <a:r>
              <a:rPr lang="nl-NL" sz="1200" b="1" dirty="0" smtClean="0">
                <a:solidFill>
                  <a:schemeClr val="accent5"/>
                </a:solidFill>
              </a:rPr>
              <a:t>naturalisme</a:t>
            </a:r>
            <a:r>
              <a:rPr lang="nl-NL" sz="1200" dirty="0"/>
              <a:t>. </a:t>
            </a:r>
            <a:endParaRPr lang="nl-NL" sz="1200" dirty="0" smtClean="0"/>
          </a:p>
          <a:p>
            <a:r>
              <a:rPr lang="nl-NL" sz="1200" b="1" dirty="0" smtClean="0">
                <a:solidFill>
                  <a:schemeClr val="accent5"/>
                </a:solidFill>
              </a:rPr>
              <a:t>Herman </a:t>
            </a:r>
            <a:r>
              <a:rPr lang="nl-NL" sz="1200" b="1" dirty="0" err="1">
                <a:solidFill>
                  <a:schemeClr val="accent5"/>
                </a:solidFill>
              </a:rPr>
              <a:t>Heijermans</a:t>
            </a:r>
            <a:r>
              <a:rPr lang="nl-NL" sz="1200" dirty="0"/>
              <a:t> </a:t>
            </a:r>
            <a:endParaRPr lang="nl-NL" sz="1200" dirty="0" smtClean="0"/>
          </a:p>
          <a:p>
            <a:r>
              <a:rPr lang="nl-NL" sz="1200" dirty="0" smtClean="0"/>
              <a:t> </a:t>
            </a:r>
            <a:r>
              <a:rPr lang="nl-NL" sz="1200" dirty="0"/>
              <a:t>‘uit het leven gegrepen’ maar kent ook socialistische, en symbolische  tendensen. </a:t>
            </a:r>
            <a:endParaRPr lang="nl-NL" sz="1200" dirty="0" smtClean="0"/>
          </a:p>
          <a:p>
            <a:r>
              <a:rPr lang="nl-NL" sz="1200" dirty="0" smtClean="0">
                <a:solidFill>
                  <a:schemeClr val="accent5"/>
                </a:solidFill>
              </a:rPr>
              <a:t>‘</a:t>
            </a:r>
            <a:r>
              <a:rPr lang="nl-NL" sz="1200" b="1" dirty="0">
                <a:solidFill>
                  <a:schemeClr val="accent5"/>
                </a:solidFill>
              </a:rPr>
              <a:t>Op hoop van zegen’</a:t>
            </a:r>
            <a:r>
              <a:rPr lang="nl-NL" sz="1200" dirty="0">
                <a:solidFill>
                  <a:schemeClr val="accent5"/>
                </a:solidFill>
              </a:rPr>
              <a:t> </a:t>
            </a:r>
            <a:r>
              <a:rPr lang="nl-NL" sz="1200" dirty="0"/>
              <a:t>is een </a:t>
            </a:r>
            <a:r>
              <a:rPr lang="nl-NL" sz="1200" dirty="0" smtClean="0"/>
              <a:t>drama </a:t>
            </a:r>
            <a:r>
              <a:rPr lang="nl-NL" sz="1200" dirty="0"/>
              <a:t>over het harde vissersleven tot in  detail weergegeven. </a:t>
            </a:r>
            <a:endParaRPr lang="nl-NL" sz="1200" dirty="0" smtClean="0"/>
          </a:p>
          <a:p>
            <a:r>
              <a:rPr lang="nl-NL" sz="1200" dirty="0" smtClean="0"/>
              <a:t>Acteurs, echte mensen</a:t>
            </a:r>
          </a:p>
          <a:p>
            <a:r>
              <a:rPr lang="nl-NL" sz="1200" dirty="0" smtClean="0"/>
              <a:t>Decors </a:t>
            </a:r>
            <a:r>
              <a:rPr lang="nl-NL" sz="1200" dirty="0"/>
              <a:t>zijn </a:t>
            </a:r>
            <a:r>
              <a:rPr lang="nl-NL" sz="1200" dirty="0" smtClean="0"/>
              <a:t>omgeving</a:t>
            </a:r>
            <a:r>
              <a:rPr lang="nl-NL" sz="1200" dirty="0"/>
              <a:t>. </a:t>
            </a:r>
            <a:endParaRPr lang="nl-NL" sz="1200" dirty="0" smtClean="0"/>
          </a:p>
          <a:p>
            <a:r>
              <a:rPr lang="nl-NL" sz="1200" dirty="0" smtClean="0"/>
              <a:t>Belichting </a:t>
            </a:r>
          </a:p>
          <a:p>
            <a:endParaRPr lang="nl-NL" sz="1200" b="1" dirty="0">
              <a:solidFill>
                <a:srgbClr val="FF0000"/>
              </a:solidFill>
            </a:endParaRPr>
          </a:p>
          <a:p>
            <a:r>
              <a:rPr lang="nl-NL" sz="1200" b="1" dirty="0" smtClean="0">
                <a:solidFill>
                  <a:schemeClr val="accent5"/>
                </a:solidFill>
              </a:rPr>
              <a:t>Gordon </a:t>
            </a:r>
            <a:r>
              <a:rPr lang="nl-NL" sz="1200" b="1" dirty="0" err="1">
                <a:solidFill>
                  <a:schemeClr val="accent5"/>
                </a:solidFill>
              </a:rPr>
              <a:t>Craig</a:t>
            </a:r>
            <a:r>
              <a:rPr lang="nl-NL" sz="1200" dirty="0">
                <a:solidFill>
                  <a:schemeClr val="accent5"/>
                </a:solidFill>
              </a:rPr>
              <a:t> </a:t>
            </a:r>
            <a:r>
              <a:rPr lang="nl-NL" sz="1200" dirty="0"/>
              <a:t>bedenkt een decorsysteem dat zich juist kenmerkt door eenvoud: schermen en wisselende belichting.</a:t>
            </a:r>
            <a:endParaRPr lang="nl-NL" sz="1200" dirty="0">
              <a:latin typeface="Arial Unicode MS" pitchFamily="34" charset="-128"/>
            </a:endParaRPr>
          </a:p>
        </p:txBody>
      </p:sp>
      <p:pic>
        <p:nvPicPr>
          <p:cNvPr id="34825" name="Picture 9" descr="C:\Users\John\Pictures\Bespiegeling\H10Alledaagse\Ophoopvanze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0039" y="548681"/>
            <a:ext cx="20411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0" descr="C:\Users\John\Pictures\Bespiegeling\H10Alledaagse\OphoopvanzegenBep_Nooij_S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7" y="3645024"/>
            <a:ext cx="2398019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Text Box 13"/>
          <p:cNvSpPr txBox="1">
            <a:spLocks noChangeArrowheads="1"/>
          </p:cNvSpPr>
          <p:nvPr/>
        </p:nvSpPr>
        <p:spPr bwMode="auto">
          <a:xfrm>
            <a:off x="3489325" y="133350"/>
            <a:ext cx="4845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 b="1"/>
              <a:t>De juiste weergave van de werkelijkheid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004048" y="3717032"/>
            <a:ext cx="388843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Tot in de kleinste details probeert </a:t>
            </a:r>
            <a:r>
              <a:rPr lang="nl-NL" sz="1200" dirty="0" err="1" smtClean="0"/>
              <a:t>Heijermans</a:t>
            </a:r>
            <a:r>
              <a:rPr lang="nl-NL" sz="1200" dirty="0" smtClean="0"/>
              <a:t> in zijn drama over het vissersleven de juiste weergave van de werkelijkheid te geven.</a:t>
            </a:r>
            <a:endParaRPr lang="nl-NL" sz="1200" dirty="0"/>
          </a:p>
        </p:txBody>
      </p:sp>
      <p:pic>
        <p:nvPicPr>
          <p:cNvPr id="60418" name="Picture 2" descr="http://www.collegenet.nl/content/digilessen/literatuurgeschiedenis/tot1920lit/images/039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19499"/>
            <a:ext cx="2114550" cy="3238501"/>
          </a:xfrm>
          <a:prstGeom prst="rect">
            <a:avLst/>
          </a:prstGeom>
          <a:noFill/>
        </p:spPr>
      </p:pic>
      <p:pic>
        <p:nvPicPr>
          <p:cNvPr id="60420" name="Picture 4" descr="http://www.deleeuwvanweenen.nl/Webpage/Genealogie/Op-hoop-van-zeg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437112"/>
            <a:ext cx="3024336" cy="2248090"/>
          </a:xfrm>
          <a:prstGeom prst="rect">
            <a:avLst/>
          </a:prstGeom>
          <a:noFill/>
        </p:spPr>
      </p:pic>
      <p:pic>
        <p:nvPicPr>
          <p:cNvPr id="60422" name="Picture 6" descr="http://www.sigmapictures.com/wp/wp-content/images/thegoodhope-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48680"/>
            <a:ext cx="2038380" cy="2880320"/>
          </a:xfrm>
          <a:prstGeom prst="rect">
            <a:avLst/>
          </a:prstGeom>
          <a:noFill/>
        </p:spPr>
      </p:pic>
      <p:sp>
        <p:nvSpPr>
          <p:cNvPr id="2" name="Tekstvak 1">
            <a:hlinkClick r:id="rId7"/>
          </p:cNvPr>
          <p:cNvSpPr txBox="1"/>
          <p:nvPr/>
        </p:nvSpPr>
        <p:spPr>
          <a:xfrm>
            <a:off x="0" y="3254787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/>
              <a:t>Fragment 1</a:t>
            </a:r>
            <a:endParaRPr lang="nl-N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5085184"/>
            <a:ext cx="9144000" cy="1772816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SAMENVATTING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35845" name="Text Box 13"/>
          <p:cNvSpPr txBox="1">
            <a:spLocks noChangeArrowheads="1"/>
          </p:cNvSpPr>
          <p:nvPr/>
        </p:nvSpPr>
        <p:spPr bwMode="auto">
          <a:xfrm>
            <a:off x="0" y="609600"/>
            <a:ext cx="91440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1400" dirty="0"/>
              <a:t>* Door industriële revolutie grote sociale veranderingen.</a:t>
            </a:r>
            <a:br>
              <a:rPr lang="nl-NL" sz="1400" dirty="0"/>
            </a:br>
            <a:r>
              <a:rPr lang="nl-NL" sz="1400" dirty="0"/>
              <a:t>* Verstedelijking ,spoorwegnet: viaducten en stations. Nieuwe materialen : gietijzer en staal.</a:t>
            </a:r>
            <a:br>
              <a:rPr lang="nl-NL" sz="1400" dirty="0"/>
            </a:br>
            <a:r>
              <a:rPr lang="nl-NL" sz="1400" dirty="0"/>
              <a:t>* Ontstaan van scheiding tussen kunst en techniek.</a:t>
            </a:r>
            <a:br>
              <a:rPr lang="nl-NL" sz="1400" dirty="0"/>
            </a:br>
            <a:r>
              <a:rPr lang="nl-NL" sz="1400" dirty="0"/>
              <a:t>* Wereldtentoonstellingen richten zich op industriële producten: </a:t>
            </a:r>
            <a:r>
              <a:rPr lang="nl-NL" sz="1400" dirty="0" err="1"/>
              <a:t>Thonet</a:t>
            </a:r>
            <a:r>
              <a:rPr lang="nl-NL" sz="1400" dirty="0"/>
              <a:t>.</a:t>
            </a:r>
            <a:br>
              <a:rPr lang="nl-NL" sz="1400" dirty="0"/>
            </a:br>
            <a:r>
              <a:rPr lang="nl-NL" sz="1400" dirty="0"/>
              <a:t>* Kennismaking met niet-westerse culturen.</a:t>
            </a:r>
            <a:br>
              <a:rPr lang="nl-NL" sz="1400" dirty="0"/>
            </a:br>
            <a:r>
              <a:rPr lang="nl-NL" sz="1400" dirty="0"/>
              <a:t>* Operette erg populair.</a:t>
            </a:r>
            <a:br>
              <a:rPr lang="nl-NL" sz="1400" dirty="0"/>
            </a:br>
            <a:r>
              <a:rPr lang="nl-NL" sz="1400" dirty="0"/>
              <a:t>* De Salon in Parijs belangrijk voor kunstenaars.</a:t>
            </a:r>
            <a:br>
              <a:rPr lang="nl-NL" sz="1400" dirty="0"/>
            </a:br>
            <a:r>
              <a:rPr lang="nl-NL" sz="1400" dirty="0"/>
              <a:t>* In Frankrijk steeds conflict tussen officiële kunst en vernieuwers: alternatieve salons.</a:t>
            </a:r>
            <a:br>
              <a:rPr lang="nl-NL" sz="1400" dirty="0"/>
            </a:br>
            <a:r>
              <a:rPr lang="nl-NL" sz="1400" dirty="0"/>
              <a:t>* School van Barbizon leidt het Realisme in, in opera het verisme genoemd.</a:t>
            </a:r>
            <a:br>
              <a:rPr lang="nl-NL" sz="1400" dirty="0"/>
            </a:br>
            <a:r>
              <a:rPr lang="nl-NL" sz="1400" dirty="0"/>
              <a:t>* Jonge kunstenaars- spotnaam: ‘impressionisten’ tonen hun werk in de Salon des </a:t>
            </a:r>
            <a:r>
              <a:rPr lang="nl-NL" sz="1400" dirty="0" err="1"/>
              <a:t>Refusés</a:t>
            </a:r>
            <a:r>
              <a:rPr lang="nl-NL" sz="1400" dirty="0"/>
              <a:t>.  </a:t>
            </a:r>
            <a:br>
              <a:rPr lang="nl-NL" sz="1400" dirty="0"/>
            </a:br>
            <a:r>
              <a:rPr lang="nl-NL" sz="1400" dirty="0"/>
              <a:t> * Voor de impressionisten is licht belangrijker dan het onderwerp.</a:t>
            </a:r>
            <a:br>
              <a:rPr lang="nl-NL" sz="1400" dirty="0"/>
            </a:br>
            <a:r>
              <a:rPr lang="nl-NL" sz="1400" dirty="0"/>
              <a:t>* Fotografie en Japanse prenten zijn hun belangrijkste inspiratiebronnen.</a:t>
            </a:r>
            <a:br>
              <a:rPr lang="nl-NL" sz="1400" dirty="0"/>
            </a:br>
            <a:r>
              <a:rPr lang="nl-NL" sz="1400" dirty="0"/>
              <a:t>* In het werk van Debussy overeenkomsten met de impressionisten: stemmingen komen en gaan.</a:t>
            </a:r>
            <a:br>
              <a:rPr lang="nl-NL" sz="1400" dirty="0"/>
            </a:br>
            <a:r>
              <a:rPr lang="nl-NL" sz="1400" dirty="0"/>
              <a:t>* </a:t>
            </a:r>
            <a:r>
              <a:rPr lang="nl-NL" sz="1400" dirty="0" err="1"/>
              <a:t>Cézanne</a:t>
            </a:r>
            <a:r>
              <a:rPr lang="nl-NL" sz="1400" dirty="0"/>
              <a:t> zoekt naar de ordening van alles.</a:t>
            </a:r>
            <a:br>
              <a:rPr lang="nl-NL" sz="1400" dirty="0"/>
            </a:br>
            <a:r>
              <a:rPr lang="nl-NL" sz="1400" dirty="0"/>
              <a:t>* Het kleuronderzoek van </a:t>
            </a:r>
            <a:r>
              <a:rPr lang="nl-NL" sz="1400" dirty="0" err="1"/>
              <a:t>Seurat</a:t>
            </a:r>
            <a:r>
              <a:rPr lang="nl-NL" sz="1400" dirty="0"/>
              <a:t> leidt tot het pointillisme.</a:t>
            </a:r>
            <a:br>
              <a:rPr lang="nl-NL" sz="1400" dirty="0"/>
            </a:br>
            <a:r>
              <a:rPr lang="nl-NL" sz="1400" dirty="0"/>
              <a:t>*Waarneming maakt plaats voor symboliek: </a:t>
            </a:r>
            <a:r>
              <a:rPr lang="nl-NL" sz="1400" dirty="0" err="1"/>
              <a:t>Gauguin</a:t>
            </a:r>
            <a:r>
              <a:rPr lang="nl-NL" sz="1400" dirty="0"/>
              <a:t>.</a:t>
            </a:r>
            <a:br>
              <a:rPr lang="nl-NL" sz="1400" dirty="0"/>
            </a:br>
            <a:r>
              <a:rPr lang="nl-NL" sz="1400" dirty="0"/>
              <a:t>* In 19e eeuw komt het nationalisme ook in de kunsten tot uitdrukking:</a:t>
            </a:r>
            <a:br>
              <a:rPr lang="nl-NL" sz="1400" dirty="0"/>
            </a:br>
            <a:r>
              <a:rPr lang="nl-NL" sz="1400" dirty="0"/>
              <a:t>componisten ontwikkelen hun eigen nationale stijlen.</a:t>
            </a:r>
            <a:br>
              <a:rPr lang="nl-NL" sz="1400" dirty="0"/>
            </a:br>
            <a:r>
              <a:rPr lang="nl-NL" sz="1400" dirty="0"/>
              <a:t>* Realistische drama’s van </a:t>
            </a:r>
            <a:r>
              <a:rPr lang="nl-NL" sz="1400" dirty="0" err="1"/>
              <a:t>Ibsen</a:t>
            </a:r>
            <a:r>
              <a:rPr lang="nl-NL" sz="1400" dirty="0"/>
              <a:t> </a:t>
            </a:r>
            <a:r>
              <a:rPr lang="nl-NL" sz="1400" dirty="0">
                <a:sym typeface="Wingdings" pitchFamily="2" charset="2"/>
              </a:rPr>
              <a:t> naturalisme.</a:t>
            </a:r>
            <a:br>
              <a:rPr lang="nl-NL" sz="1400" dirty="0">
                <a:sym typeface="Wingdings" pitchFamily="2" charset="2"/>
              </a:rPr>
            </a:br>
            <a:r>
              <a:rPr lang="nl-NL" sz="1400" dirty="0">
                <a:sym typeface="Wingdings" pitchFamily="2" charset="2"/>
              </a:rPr>
              <a:t>* Eenvoudige decors en toepassing van elektrisch licht steeds belangrijker.</a:t>
            </a:r>
            <a:r>
              <a:rPr lang="nl-NL" sz="1400" dirty="0"/>
              <a:t> </a:t>
            </a:r>
          </a:p>
        </p:txBody>
      </p:sp>
      <p:pic>
        <p:nvPicPr>
          <p:cNvPr id="35846" name="Picture 14" descr="C:\Users\John\Pictures\Bespiegeling\H10Alledaagse\daumier_3rdcl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54638"/>
            <a:ext cx="19812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5" descr="C:\Users\John\Pictures\Bespiegeling\H10Alledaagse\EiffelGarabitviaductFr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345113"/>
            <a:ext cx="1905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7" descr="C:\Users\John\Pictures\Bespiegeling\H10Alledaagse\OphoopvanzegenBep_Nooij_S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072560"/>
            <a:ext cx="1331640" cy="17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8" descr="C:\Users\John\Pictures\Bespiegeling\H10Alledaagse\VanGogh-Cornfield_with_Cypress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348288"/>
            <a:ext cx="19050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6" descr="C:\Users\John\Pictures\Bespiegeling\H10Alledaagse\klimt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5085184"/>
            <a:ext cx="912249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9" descr="C:\Users\John\Pictures\Bespiegeling\H10Alledaagse\Daguerreotype_Example.jpg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6588224" y="5334000"/>
            <a:ext cx="1270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7"/>
          <p:cNvSpPr>
            <a:spLocks noChangeArrowheads="1"/>
          </p:cNvSpPr>
          <p:nvPr/>
        </p:nvSpPr>
        <p:spPr bwMode="auto">
          <a:xfrm>
            <a:off x="0" y="5084763"/>
            <a:ext cx="9144000" cy="1773237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409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nl-NL" sz="3600" b="1" dirty="0" smtClean="0">
                <a:solidFill>
                  <a:schemeClr val="accent5"/>
                </a:solidFill>
                <a:latin typeface="Verdana" pitchFamily="34" charset="0"/>
              </a:rPr>
              <a:t>Verslag van het alledaagse</a:t>
            </a:r>
          </a:p>
        </p:txBody>
      </p:sp>
      <p:sp>
        <p:nvSpPr>
          <p:cNvPr id="4100" name="Text Box 1027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4101" name="Text Box 1028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4102" name="Text Box 1029"/>
          <p:cNvSpPr txBox="1">
            <a:spLocks noChangeArrowheads="1"/>
          </p:cNvSpPr>
          <p:nvPr/>
        </p:nvSpPr>
        <p:spPr bwMode="auto">
          <a:xfrm>
            <a:off x="0" y="685800"/>
            <a:ext cx="9144000" cy="519113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2800" b="1" dirty="0">
                <a:solidFill>
                  <a:schemeClr val="accent5"/>
                </a:solidFill>
                <a:latin typeface="Arial Unicode MS" pitchFamily="34" charset="-128"/>
              </a:rPr>
              <a:t>REALISME IN DE NEGENTIENDE EEUW</a:t>
            </a:r>
            <a:endParaRPr lang="nl-NL" sz="2000" b="1" dirty="0">
              <a:solidFill>
                <a:schemeClr val="accent5"/>
              </a:solidFill>
              <a:latin typeface="Arial Unicode MS" pitchFamily="34" charset="-128"/>
            </a:endParaRPr>
          </a:p>
        </p:txBody>
      </p:sp>
      <p:sp>
        <p:nvSpPr>
          <p:cNvPr id="4103" name="Text Box 1032"/>
          <p:cNvSpPr txBox="1">
            <a:spLocks noChangeArrowheads="1"/>
          </p:cNvSpPr>
          <p:nvPr/>
        </p:nvSpPr>
        <p:spPr bwMode="auto">
          <a:xfrm>
            <a:off x="179512" y="1268760"/>
            <a:ext cx="40325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De officiële salon:</a:t>
            </a:r>
            <a:r>
              <a:rPr lang="nl-NL" sz="1200" b="1" dirty="0">
                <a:solidFill>
                  <a:schemeClr val="accent5"/>
                </a:solidFill>
              </a:rPr>
              <a:t> </a:t>
            </a:r>
            <a:r>
              <a:rPr lang="nl-NL" sz="1200" b="1" dirty="0">
                <a:solidFill>
                  <a:srgbClr val="CC00FF"/>
                </a:solidFill>
              </a:rPr>
              <a:t/>
            </a:r>
            <a:br>
              <a:rPr lang="nl-NL" sz="1200" b="1" dirty="0">
                <a:solidFill>
                  <a:srgbClr val="CC00FF"/>
                </a:solidFill>
              </a:rPr>
            </a:br>
            <a:endParaRPr lang="nl-NL" sz="1200" b="1" dirty="0" smtClean="0">
              <a:solidFill>
                <a:srgbClr val="CC00FF"/>
              </a:solidFill>
            </a:endParaRPr>
          </a:p>
          <a:p>
            <a:r>
              <a:rPr lang="nl-NL" sz="1200" dirty="0" smtClean="0"/>
              <a:t>De </a:t>
            </a:r>
            <a:r>
              <a:rPr lang="nl-NL" sz="1200" dirty="0"/>
              <a:t>Salon was een door de Franse staat georganiseerde </a:t>
            </a:r>
            <a:r>
              <a:rPr lang="nl-NL" sz="1200" dirty="0" smtClean="0"/>
              <a:t>kunsttentoonstelling</a:t>
            </a:r>
            <a:r>
              <a:rPr lang="nl-NL" sz="1200" dirty="0"/>
              <a:t>. </a:t>
            </a:r>
            <a:endParaRPr lang="nl-NL" sz="1200" dirty="0" smtClean="0"/>
          </a:p>
          <a:p>
            <a:r>
              <a:rPr lang="nl-NL" sz="1200" dirty="0" smtClean="0"/>
              <a:t>Académie </a:t>
            </a:r>
            <a:r>
              <a:rPr lang="nl-NL" sz="1200" dirty="0"/>
              <a:t>des </a:t>
            </a:r>
            <a:r>
              <a:rPr lang="nl-NL" sz="1200" dirty="0" err="1" smtClean="0"/>
              <a:t>Beaux</a:t>
            </a:r>
            <a:r>
              <a:rPr lang="nl-NL" sz="1200" dirty="0" smtClean="0"/>
              <a:t>-Arts</a:t>
            </a:r>
          </a:p>
          <a:p>
            <a:endParaRPr lang="nl-NL" sz="1200" b="1" dirty="0">
              <a:solidFill>
                <a:srgbClr val="CC00FF"/>
              </a:solidFill>
              <a:latin typeface="Arial Unicode MS" pitchFamily="34" charset="-128"/>
            </a:endParaRPr>
          </a:p>
          <a:p>
            <a:r>
              <a:rPr lang="nl-NL" sz="1200" b="1" dirty="0" smtClean="0">
                <a:latin typeface="Arial Unicode MS" pitchFamily="34" charset="-128"/>
              </a:rPr>
              <a:t>Discussies!</a:t>
            </a:r>
            <a:endParaRPr lang="nl-NL" sz="1200" b="1" dirty="0">
              <a:latin typeface="Arial Unicode MS" pitchFamily="34" charset="-128"/>
            </a:endParaRPr>
          </a:p>
        </p:txBody>
      </p:sp>
      <p:pic>
        <p:nvPicPr>
          <p:cNvPr id="4104" name="Picture 1034" descr="C:\Users\John\Pictures\Bespiegeling\H10Alledaagse\gare_d_ors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3734" y="4653137"/>
            <a:ext cx="3186691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Text Box 1031"/>
          <p:cNvSpPr txBox="1">
            <a:spLocks noChangeArrowheads="1"/>
          </p:cNvSpPr>
          <p:nvPr/>
        </p:nvSpPr>
        <p:spPr bwMode="auto">
          <a:xfrm>
            <a:off x="2843808" y="6453336"/>
            <a:ext cx="11769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Gare </a:t>
            </a:r>
            <a:r>
              <a:rPr lang="nl-NL" sz="800" dirty="0" err="1">
                <a:solidFill>
                  <a:schemeClr val="bg1"/>
                </a:solidFill>
              </a:rPr>
              <a:t>d’Orsay</a:t>
            </a:r>
            <a:r>
              <a:rPr lang="nl-NL" sz="800" dirty="0">
                <a:solidFill>
                  <a:schemeClr val="bg1"/>
                </a:solidFill>
              </a:rPr>
              <a:t> Parijs</a:t>
            </a:r>
          </a:p>
        </p:txBody>
      </p:sp>
      <p:pic>
        <p:nvPicPr>
          <p:cNvPr id="4106" name="Picture 12" descr="http://3.bp.blogspot.com/-eA6-kl2zSjM/TcW7_8jw-6I/AAAAAAAAIWw/4gJGMS0uZeU/s1600/Sal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96752"/>
            <a:ext cx="4464496" cy="333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kstvak 15"/>
          <p:cNvSpPr txBox="1">
            <a:spLocks noChangeArrowheads="1"/>
          </p:cNvSpPr>
          <p:nvPr/>
        </p:nvSpPr>
        <p:spPr bwMode="auto">
          <a:xfrm>
            <a:off x="5940152" y="4293096"/>
            <a:ext cx="30241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Edouard </a:t>
            </a:r>
            <a:r>
              <a:rPr lang="fr-FR" sz="800" dirty="0" err="1">
                <a:solidFill>
                  <a:schemeClr val="bg1"/>
                </a:solidFill>
              </a:rPr>
              <a:t>Dantan</a:t>
            </a:r>
            <a:r>
              <a:rPr lang="fr-FR" sz="800" dirty="0">
                <a:solidFill>
                  <a:schemeClr val="bg1"/>
                </a:solidFill>
              </a:rPr>
              <a:t>, Un Coin du Salon, 1880</a:t>
            </a:r>
            <a:endParaRPr lang="nl-NL" sz="800" dirty="0">
              <a:solidFill>
                <a:schemeClr val="bg1"/>
              </a:solidFill>
            </a:endParaRPr>
          </a:p>
        </p:txBody>
      </p:sp>
      <p:pic>
        <p:nvPicPr>
          <p:cNvPr id="4108" name="Picture 14" descr="http://www.allinsongallery.com/daumier/trai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649846"/>
            <a:ext cx="1872804" cy="220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6" descr="http://www.desigparis.com/blog/files/2011/02/musee-d-ors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9403" y="4653137"/>
            <a:ext cx="2938697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Tekstvak 19"/>
          <p:cNvSpPr txBox="1">
            <a:spLocks noChangeArrowheads="1"/>
          </p:cNvSpPr>
          <p:nvPr/>
        </p:nvSpPr>
        <p:spPr bwMode="auto">
          <a:xfrm>
            <a:off x="179512" y="6093296"/>
            <a:ext cx="86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Daumier: </a:t>
            </a:r>
            <a:br>
              <a:rPr lang="fr-FR" sz="800" dirty="0">
                <a:solidFill>
                  <a:schemeClr val="bg1"/>
                </a:solidFill>
              </a:rPr>
            </a:br>
            <a:r>
              <a:rPr lang="fr-FR" sz="800" dirty="0">
                <a:solidFill>
                  <a:schemeClr val="bg1"/>
                </a:solidFill>
              </a:rPr>
              <a:t>Les trains </a:t>
            </a:r>
            <a:br>
              <a:rPr lang="fr-FR" sz="800" dirty="0">
                <a:solidFill>
                  <a:schemeClr val="bg1"/>
                </a:solidFill>
              </a:rPr>
            </a:br>
            <a:r>
              <a:rPr lang="fr-FR" sz="800" dirty="0">
                <a:solidFill>
                  <a:schemeClr val="bg1"/>
                </a:solidFill>
              </a:rPr>
              <a:t>de plaisir</a:t>
            </a:r>
            <a:endParaRPr lang="nl-NL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0"/>
          <p:cNvSpPr>
            <a:spLocks noChangeArrowheads="1"/>
          </p:cNvSpPr>
          <p:nvPr/>
        </p:nvSpPr>
        <p:spPr bwMode="auto">
          <a:xfrm>
            <a:off x="0" y="4572000"/>
            <a:ext cx="9144000" cy="2286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Geen schoonheid maar werkelijkheid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179512" y="620688"/>
            <a:ext cx="89644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School van Barbizon:</a:t>
            </a:r>
            <a:r>
              <a:rPr lang="nl-NL" sz="1400" b="1" dirty="0">
                <a:solidFill>
                  <a:schemeClr val="accent5"/>
                </a:solidFill>
              </a:rPr>
              <a:t> </a:t>
            </a:r>
            <a:endParaRPr lang="nl-NL" sz="1400" b="1" dirty="0" smtClean="0">
              <a:solidFill>
                <a:schemeClr val="accent5"/>
              </a:solidFill>
            </a:endParaRPr>
          </a:p>
          <a:p>
            <a:r>
              <a:rPr lang="nl-NL" sz="1200" dirty="0" smtClean="0"/>
              <a:t>1830 een </a:t>
            </a:r>
            <a:r>
              <a:rPr lang="nl-NL" sz="1200" dirty="0"/>
              <a:t>nieuwe belangstelling voor het </a:t>
            </a:r>
            <a:r>
              <a:rPr lang="nl-NL" sz="1200" dirty="0" smtClean="0"/>
              <a:t>landschap (zonder verhaal). </a:t>
            </a:r>
          </a:p>
          <a:p>
            <a:endParaRPr lang="nl-NL" sz="1200" dirty="0"/>
          </a:p>
          <a:p>
            <a:r>
              <a:rPr lang="nl-NL" sz="1200" dirty="0" smtClean="0"/>
              <a:t>Ze </a:t>
            </a:r>
            <a:r>
              <a:rPr lang="nl-NL" sz="1200" dirty="0"/>
              <a:t>schilderen als eerste </a:t>
            </a:r>
            <a:r>
              <a:rPr lang="nl-NL" sz="1200" b="1" dirty="0"/>
              <a:t>‘plein-air’</a:t>
            </a:r>
            <a:r>
              <a:rPr lang="nl-NL" sz="1200" dirty="0"/>
              <a:t>, mogelijk door de uitvinding van de </a:t>
            </a:r>
            <a:r>
              <a:rPr lang="nl-NL" sz="1200" b="1" dirty="0"/>
              <a:t>(verf)tube</a:t>
            </a:r>
            <a:r>
              <a:rPr lang="nl-NL" sz="1200" dirty="0"/>
              <a:t>.</a:t>
            </a:r>
            <a:br>
              <a:rPr lang="nl-NL" sz="1200" dirty="0"/>
            </a:br>
            <a:r>
              <a:rPr lang="nl-NL" sz="1200" dirty="0" smtClean="0"/>
              <a:t>voorbeeld </a:t>
            </a:r>
            <a:r>
              <a:rPr lang="nl-NL" sz="1200" dirty="0"/>
              <a:t>is John Constable, die regels verachtte en steeds zocht naar het ‘waarneembare’. </a:t>
            </a:r>
            <a:endParaRPr lang="nl-NL" sz="1200" dirty="0" smtClean="0"/>
          </a:p>
          <a:p>
            <a:r>
              <a:rPr lang="nl-NL" sz="1200" dirty="0" smtClean="0"/>
              <a:t>Hollandse </a:t>
            </a:r>
            <a:r>
              <a:rPr lang="nl-NL" sz="1200" dirty="0"/>
              <a:t>landschapsschilders van de 17e </a:t>
            </a:r>
            <a:r>
              <a:rPr lang="nl-NL" sz="1200" dirty="0" smtClean="0"/>
              <a:t>eeuw</a:t>
            </a:r>
            <a:endParaRPr lang="nl-NL" sz="1200" dirty="0">
              <a:latin typeface="Arial Unicode MS" pitchFamily="34" charset="-128"/>
            </a:endParaRPr>
          </a:p>
        </p:txBody>
      </p:sp>
      <p:sp>
        <p:nvSpPr>
          <p:cNvPr id="5127" name="Text Box 16"/>
          <p:cNvSpPr txBox="1">
            <a:spLocks noChangeArrowheads="1"/>
          </p:cNvSpPr>
          <p:nvPr/>
        </p:nvSpPr>
        <p:spPr bwMode="auto">
          <a:xfrm>
            <a:off x="3779912" y="6309320"/>
            <a:ext cx="14879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Corot: </a:t>
            </a:r>
            <a:r>
              <a:rPr lang="nl-NL" sz="800" dirty="0" smtClean="0">
                <a:solidFill>
                  <a:schemeClr val="bg1"/>
                </a:solidFill>
              </a:rPr>
              <a:t>bosgezicht </a:t>
            </a:r>
            <a:r>
              <a:rPr lang="nl-NL" sz="800" dirty="0">
                <a:solidFill>
                  <a:schemeClr val="bg1"/>
                </a:solidFill>
              </a:rPr>
              <a:t>(1846)</a:t>
            </a:r>
          </a:p>
        </p:txBody>
      </p:sp>
      <p:pic>
        <p:nvPicPr>
          <p:cNvPr id="5128" name="Picture 2061" descr="http://www.artunframed.com/images/1corot/corot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474138"/>
            <a:ext cx="5508105" cy="383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063" descr="http://kees99.web-log.nl/fragmenten/images/2009/10/17/consta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3240360" cy="22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1187624" y="2564904"/>
            <a:ext cx="2175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 smtClean="0"/>
              <a:t>John Constable: ‘De hooiwagen’, 1821</a:t>
            </a:r>
            <a:endParaRPr lang="nl-NL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"/>
          <p:cNvSpPr>
            <a:spLocks noChangeArrowheads="1"/>
          </p:cNvSpPr>
          <p:nvPr/>
        </p:nvSpPr>
        <p:spPr bwMode="auto">
          <a:xfrm>
            <a:off x="0" y="3140968"/>
            <a:ext cx="9144000" cy="3717032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Geen schoonheid maar werkelijkheid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179512" y="548680"/>
            <a:ext cx="65527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Salon van het realisme:</a:t>
            </a: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>
                <a:solidFill>
                  <a:srgbClr val="CC00FF"/>
                </a:solidFill>
              </a:rPr>
              <a:t/>
            </a:r>
            <a:br>
              <a:rPr lang="nl-NL" sz="1400" dirty="0">
                <a:solidFill>
                  <a:srgbClr val="CC00FF"/>
                </a:solidFill>
              </a:rPr>
            </a:br>
            <a:r>
              <a:rPr lang="nl-NL" sz="1200" dirty="0" smtClean="0"/>
              <a:t>‘</a:t>
            </a:r>
            <a:r>
              <a:rPr lang="nl-NL" sz="1200" dirty="0" err="1" smtClean="0"/>
              <a:t>Barbizonner</a:t>
            </a:r>
            <a:r>
              <a:rPr lang="nl-NL" sz="1200" dirty="0"/>
              <a:t>’ </a:t>
            </a:r>
            <a:r>
              <a:rPr lang="nl-NL" sz="1200" b="1" dirty="0"/>
              <a:t>Jean </a:t>
            </a:r>
            <a:r>
              <a:rPr lang="nl-NL" sz="1200" b="1" dirty="0" err="1"/>
              <a:t>Francois</a:t>
            </a:r>
            <a:r>
              <a:rPr lang="nl-NL" sz="1200" b="1" dirty="0"/>
              <a:t> </a:t>
            </a:r>
            <a:r>
              <a:rPr lang="nl-NL" sz="1200" b="1" dirty="0" err="1"/>
              <a:t>Millet</a:t>
            </a:r>
            <a:r>
              <a:rPr lang="nl-NL" sz="1200" b="1" dirty="0"/>
              <a:t> </a:t>
            </a:r>
            <a:r>
              <a:rPr lang="nl-NL" sz="1200" dirty="0" smtClean="0"/>
              <a:t>(1814-1875) </a:t>
            </a:r>
          </a:p>
          <a:p>
            <a:endParaRPr lang="nl-NL" sz="1200" b="1" dirty="0" smtClean="0">
              <a:solidFill>
                <a:srgbClr val="009900"/>
              </a:solidFill>
            </a:endParaRPr>
          </a:p>
          <a:p>
            <a:r>
              <a:rPr lang="nl-NL" sz="1200" b="1" dirty="0" smtClean="0">
                <a:solidFill>
                  <a:srgbClr val="009900"/>
                </a:solidFill>
              </a:rPr>
              <a:t>Realisme</a:t>
            </a:r>
            <a:r>
              <a:rPr lang="nl-NL" sz="1200" b="1" dirty="0">
                <a:solidFill>
                  <a:srgbClr val="009900"/>
                </a:solidFill>
              </a:rPr>
              <a:t>,</a:t>
            </a:r>
            <a:r>
              <a:rPr lang="nl-NL" sz="1200" b="1" dirty="0"/>
              <a:t> </a:t>
            </a:r>
            <a:r>
              <a:rPr lang="nl-NL" sz="1200" dirty="0"/>
              <a:t>zo</a:t>
            </a:r>
            <a:r>
              <a:rPr lang="nl-NL" sz="1200" b="1" dirty="0"/>
              <a:t> </a:t>
            </a:r>
            <a:r>
              <a:rPr lang="nl-NL" sz="1200" dirty="0"/>
              <a:t>noemt de kunstenaar </a:t>
            </a:r>
            <a:r>
              <a:rPr lang="nl-NL" sz="1200" b="1" dirty="0">
                <a:solidFill>
                  <a:schemeClr val="accent5"/>
                </a:solidFill>
              </a:rPr>
              <a:t>Gustave Courbet</a:t>
            </a:r>
            <a:r>
              <a:rPr lang="nl-NL" sz="1200" dirty="0">
                <a:solidFill>
                  <a:schemeClr val="accent5"/>
                </a:solidFill>
              </a:rPr>
              <a:t> </a:t>
            </a:r>
            <a:r>
              <a:rPr lang="nl-NL" sz="1200" dirty="0"/>
              <a:t>als eerste deze nieuwe richting in de kunst</a:t>
            </a:r>
            <a:r>
              <a:rPr lang="nl-NL" sz="1200" dirty="0" smtClean="0"/>
              <a:t>.</a:t>
            </a:r>
          </a:p>
          <a:p>
            <a:r>
              <a:rPr lang="nl-NL" sz="1200" dirty="0" smtClean="0"/>
              <a:t> </a:t>
            </a:r>
            <a:r>
              <a:rPr lang="nl-NL" sz="1200" dirty="0"/>
              <a:t>Hij opent zijn eigen salon: ‘Le Realisme, </a:t>
            </a:r>
            <a:r>
              <a:rPr lang="nl-NL" sz="1200" dirty="0" err="1"/>
              <a:t>G.Courbet</a:t>
            </a:r>
            <a:r>
              <a:rPr lang="nl-NL" sz="1200" dirty="0"/>
              <a:t>’ met o.a. het werk </a:t>
            </a:r>
            <a:endParaRPr lang="nl-NL" sz="1200" dirty="0" smtClean="0"/>
          </a:p>
          <a:p>
            <a:r>
              <a:rPr lang="nl-NL" sz="1200" dirty="0" smtClean="0"/>
              <a:t>‘</a:t>
            </a:r>
            <a:r>
              <a:rPr lang="nl-NL" sz="1200" dirty="0"/>
              <a:t>Het atelier’. </a:t>
            </a:r>
            <a:r>
              <a:rPr lang="nl-NL" sz="1200" dirty="0">
                <a:solidFill>
                  <a:srgbClr val="009900"/>
                </a:solidFill>
              </a:rPr>
              <a:t/>
            </a:r>
            <a:br>
              <a:rPr lang="nl-NL" sz="1200" dirty="0">
                <a:solidFill>
                  <a:srgbClr val="009900"/>
                </a:solidFill>
              </a:rPr>
            </a:br>
            <a:endParaRPr lang="nl-NL" sz="1200" dirty="0">
              <a:solidFill>
                <a:srgbClr val="009900"/>
              </a:solidFill>
              <a:latin typeface="Arial Unicode MS" pitchFamily="34" charset="-128"/>
            </a:endParaRPr>
          </a:p>
        </p:txBody>
      </p:sp>
      <p:pic>
        <p:nvPicPr>
          <p:cNvPr id="1026" name="Picture 2" descr="http://oud.digischool.nl/kleioscoop/realis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85" y="3170811"/>
            <a:ext cx="4194148" cy="335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Text Box 16"/>
          <p:cNvSpPr txBox="1">
            <a:spLocks noChangeArrowheads="1"/>
          </p:cNvSpPr>
          <p:nvPr/>
        </p:nvSpPr>
        <p:spPr bwMode="auto">
          <a:xfrm>
            <a:off x="210085" y="6539208"/>
            <a:ext cx="17283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 err="1">
                <a:solidFill>
                  <a:schemeClr val="bg1"/>
                </a:solidFill>
              </a:rPr>
              <a:t>Millet</a:t>
            </a:r>
            <a:r>
              <a:rPr lang="nl-NL" sz="800" dirty="0">
                <a:solidFill>
                  <a:schemeClr val="bg1"/>
                </a:solidFill>
              </a:rPr>
              <a:t>: de </a:t>
            </a:r>
            <a:r>
              <a:rPr lang="nl-NL" sz="800" dirty="0" err="1">
                <a:solidFill>
                  <a:schemeClr val="bg1"/>
                </a:solidFill>
              </a:rPr>
              <a:t>arenleesters</a:t>
            </a:r>
            <a:r>
              <a:rPr lang="nl-NL" sz="800" dirty="0">
                <a:solidFill>
                  <a:schemeClr val="bg1"/>
                </a:solidFill>
              </a:rPr>
              <a:t> (1857)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508104" y="6513561"/>
            <a:ext cx="5934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Angelus</a:t>
            </a:r>
          </a:p>
        </p:txBody>
      </p:sp>
      <p:pic>
        <p:nvPicPr>
          <p:cNvPr id="11" name="Picture 19" descr="C:\Users\John\Pictures\Bespiegeling\H10Alledaagse\Millet-The-world-of-work-M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9560" y="548680"/>
            <a:ext cx="214309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308304" y="3140968"/>
            <a:ext cx="11384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Man aan het werk’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51520" y="2492896"/>
            <a:ext cx="5760640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1200" dirty="0" err="1" smtClean="0"/>
              <a:t>Millet</a:t>
            </a:r>
            <a:r>
              <a:rPr lang="nl-NL" sz="1200" dirty="0" smtClean="0"/>
              <a:t> doet geen enkele poging om het mooier te laten lijken dan het is.</a:t>
            </a:r>
            <a:endParaRPr lang="nl-NL" sz="1200" dirty="0"/>
          </a:p>
        </p:txBody>
      </p:sp>
      <p:pic>
        <p:nvPicPr>
          <p:cNvPr id="1028" name="Picture 4" descr="https://jorees.files.wordpress.com/2009/12/angelus-mill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19" y="3503058"/>
            <a:ext cx="3456384" cy="285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0" y="4572000"/>
            <a:ext cx="9144000" cy="22860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nl-NL" sz="28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2800" dirty="0" err="1" smtClean="0">
                <a:solidFill>
                  <a:schemeClr val="accent5"/>
                </a:solidFill>
                <a:latin typeface="Verdana" pitchFamily="34" charset="0"/>
              </a:rPr>
              <a:t>Gustave</a:t>
            </a:r>
            <a:r>
              <a:rPr lang="nl-NL" sz="2800" dirty="0" smtClean="0">
                <a:solidFill>
                  <a:schemeClr val="accent5"/>
                </a:solidFill>
                <a:latin typeface="Verdana" pitchFamily="34" charset="0"/>
              </a:rPr>
              <a:t> Courbet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31840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(1819-1877)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81000" y="6340475"/>
            <a:ext cx="8632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200" dirty="0" smtClean="0">
                <a:solidFill>
                  <a:schemeClr val="bg1">
                    <a:lumMod val="85000"/>
                  </a:schemeClr>
                </a:solidFill>
                <a:latin typeface="Lucida Handwriting" pitchFamily="66" charset="0"/>
              </a:rPr>
              <a:t>‘Het </a:t>
            </a:r>
            <a:r>
              <a:rPr lang="nl-NL" sz="1200" dirty="0">
                <a:solidFill>
                  <a:schemeClr val="bg1">
                    <a:lumMod val="85000"/>
                  </a:schemeClr>
                </a:solidFill>
                <a:latin typeface="Lucida Handwriting" pitchFamily="66" charset="0"/>
              </a:rPr>
              <a:t>atelier: Een realistische allegorie die zeven jaar van mijn leven als schilder </a:t>
            </a:r>
            <a:r>
              <a:rPr lang="nl-NL" sz="1200" dirty="0" smtClean="0">
                <a:solidFill>
                  <a:schemeClr val="bg1">
                    <a:lumMod val="85000"/>
                  </a:schemeClr>
                </a:solidFill>
                <a:latin typeface="Lucida Handwriting" pitchFamily="66" charset="0"/>
              </a:rPr>
              <a:t>samenvat’, </a:t>
            </a:r>
            <a:r>
              <a:rPr lang="nl-NL" sz="1200" dirty="0">
                <a:solidFill>
                  <a:schemeClr val="bg1">
                    <a:lumMod val="85000"/>
                  </a:schemeClr>
                </a:solidFill>
                <a:latin typeface="Lucida Handwriting" pitchFamily="66" charset="0"/>
              </a:rPr>
              <a:t>1855 </a:t>
            </a:r>
            <a:br>
              <a:rPr lang="nl-NL" sz="1200" dirty="0">
                <a:solidFill>
                  <a:schemeClr val="bg1">
                    <a:lumMod val="85000"/>
                  </a:schemeClr>
                </a:solidFill>
                <a:latin typeface="Lucida Handwriting" pitchFamily="66" charset="0"/>
              </a:rPr>
            </a:br>
            <a:endParaRPr lang="nl-NL" sz="1200" dirty="0">
              <a:solidFill>
                <a:schemeClr val="bg1">
                  <a:lumMod val="85000"/>
                </a:schemeClr>
              </a:solidFill>
              <a:latin typeface="Lucida Handwriting" pitchFamily="66" charset="0"/>
            </a:endParaRPr>
          </a:p>
        </p:txBody>
      </p:sp>
      <p:pic>
        <p:nvPicPr>
          <p:cNvPr id="2050" name="Picture 2" descr="http://www.dandy-club.com/wp-content/uploads/2011/04/gustave_courbet_das_atelier_des_kuenstl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6417"/>
            <a:ext cx="9140443" cy="53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3"/>
          <p:cNvSpPr>
            <a:spLocks noChangeArrowheads="1"/>
          </p:cNvSpPr>
          <p:nvPr/>
        </p:nvSpPr>
        <p:spPr bwMode="auto">
          <a:xfrm>
            <a:off x="0" y="2780928"/>
            <a:ext cx="9144000" cy="4077072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-13522" y="8336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err="1" smtClean="0">
                <a:solidFill>
                  <a:schemeClr val="accent5"/>
                </a:solidFill>
                <a:latin typeface="Verdana" pitchFamily="34" charset="0"/>
              </a:rPr>
              <a:t>Gustave</a:t>
            </a:r>
            <a:r>
              <a:rPr lang="nl-NL" sz="3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Courbet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3563888" y="188640"/>
            <a:ext cx="1157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Arial Unicode MS" pitchFamily="34" charset="-128"/>
              </a:rPr>
              <a:t>(1819-1877)</a:t>
            </a:r>
          </a:p>
        </p:txBody>
      </p:sp>
      <p:pic>
        <p:nvPicPr>
          <p:cNvPr id="9224" name="Picture 8" descr="C:\Users\John\Pictures\Bespiegeling\H10Alledaagse\Courbet the mee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0406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C:\Users\John\Pictures\Bespiegeling\H10Alledaagse\courbet_stone_break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2276" y="3212976"/>
            <a:ext cx="5731724" cy="347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C:\Users\John\Pictures\Bespiegeling\H10Alledaagse\Courbet_zelfportret-de radeloze m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92696"/>
            <a:ext cx="27432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79512" y="3861048"/>
            <a:ext cx="95090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De ontmoeting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4283968" y="2924944"/>
            <a:ext cx="30963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800" dirty="0" smtClean="0">
                <a:solidFill>
                  <a:schemeClr val="bg1"/>
                </a:solidFill>
              </a:rPr>
              <a:t>Zelfportret ( </a:t>
            </a:r>
            <a:r>
              <a:rPr lang="nl-NL" sz="800" dirty="0">
                <a:solidFill>
                  <a:schemeClr val="bg1"/>
                </a:solidFill>
              </a:rPr>
              <a:t>als radeloze man)</a:t>
            </a:r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5148064" y="6381328"/>
            <a:ext cx="16129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800" dirty="0">
                <a:latin typeface="Arial Unicode MS" pitchFamily="34" charset="-128"/>
              </a:rPr>
              <a:t>De </a:t>
            </a:r>
            <a:r>
              <a:rPr lang="nl-NL" sz="800" dirty="0" err="1" smtClean="0">
                <a:latin typeface="Arial Unicode MS" pitchFamily="34" charset="-128"/>
              </a:rPr>
              <a:t>steenkloppers</a:t>
            </a:r>
            <a:endParaRPr lang="nl-NL" sz="800" dirty="0">
              <a:latin typeface="Arial Unicode MS" pitchFamily="34" charset="-128"/>
            </a:endParaRPr>
          </a:p>
        </p:txBody>
      </p:sp>
      <p:pic>
        <p:nvPicPr>
          <p:cNvPr id="9230" name="Picture 14" descr="http://greatcaricatures.com/superitch/caricature_vs_censor/courbet/1870_0702_courbet_5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21530"/>
            <a:ext cx="1800200" cy="2823371"/>
          </a:xfrm>
          <a:prstGeom prst="rect">
            <a:avLst/>
          </a:prstGeom>
          <a:noFill/>
        </p:spPr>
      </p:pic>
      <p:pic>
        <p:nvPicPr>
          <p:cNvPr id="9232" name="Picture 16" descr="http://public-domain-photos.org/wp-content/uploads/2011/05/Gustave-Courbet-Woman-with-White-Stockings-Les-Bas-Blancs-18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19" y="4365104"/>
            <a:ext cx="2931281" cy="2349040"/>
          </a:xfrm>
          <a:prstGeom prst="rect">
            <a:avLst/>
          </a:prstGeom>
          <a:noFill/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51520" y="6453336"/>
            <a:ext cx="30963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800" dirty="0" smtClean="0">
                <a:solidFill>
                  <a:schemeClr val="bg1"/>
                </a:solidFill>
              </a:rPr>
              <a:t>Vrouw met witte kousen</a:t>
            </a:r>
            <a:endParaRPr lang="nl-NL" sz="800" dirty="0">
              <a:solidFill>
                <a:schemeClr val="bg1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164288" y="2924944"/>
            <a:ext cx="19797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800" dirty="0" smtClean="0">
                <a:solidFill>
                  <a:schemeClr val="bg1"/>
                </a:solidFill>
              </a:rPr>
              <a:t>Spotprent over Courbet</a:t>
            </a:r>
            <a:endParaRPr lang="nl-NL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sz="3200" dirty="0" smtClean="0">
                <a:solidFill>
                  <a:schemeClr val="accent5"/>
                </a:solidFill>
                <a:latin typeface="Verdana" pitchFamily="34" charset="0"/>
              </a:rPr>
              <a:t>Geen schoonheid maar werkelijkheid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669925" y="2327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5937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400">
              <a:latin typeface="Times New Roman" pitchFamily="18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28600" y="685800"/>
            <a:ext cx="65756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 err="1">
                <a:solidFill>
                  <a:schemeClr val="accent5"/>
                </a:solidFill>
                <a:latin typeface="Arial Unicode MS" pitchFamily="34" charset="-128"/>
              </a:rPr>
              <a:t>Viva</a:t>
            </a:r>
            <a:r>
              <a:rPr lang="nl-NL" sz="2400" b="1" dirty="0">
                <a:solidFill>
                  <a:schemeClr val="accent5"/>
                </a:solidFill>
                <a:latin typeface="Arial Unicode MS" pitchFamily="34" charset="-128"/>
              </a:rPr>
              <a:t> Verdi:</a:t>
            </a:r>
            <a:r>
              <a:rPr lang="nl-NL" sz="1400" b="1" dirty="0">
                <a:solidFill>
                  <a:schemeClr val="accent5"/>
                </a:solidFill>
              </a:rPr>
              <a:t> </a:t>
            </a:r>
            <a:endParaRPr lang="nl-NL" sz="1400" b="1" dirty="0" smtClean="0">
              <a:solidFill>
                <a:schemeClr val="accent5"/>
              </a:solidFill>
            </a:endParaRPr>
          </a:p>
          <a:p>
            <a:r>
              <a:rPr lang="nl-NL" sz="1200" b="1" dirty="0" smtClean="0">
                <a:solidFill>
                  <a:srgbClr val="009900"/>
                </a:solidFill>
              </a:rPr>
              <a:t>verisme</a:t>
            </a:r>
            <a:r>
              <a:rPr lang="nl-NL" sz="1200" dirty="0" smtClean="0"/>
              <a:t>(een </a:t>
            </a:r>
            <a:r>
              <a:rPr lang="nl-NL" sz="1200" dirty="0"/>
              <a:t>reactie op het belcanto, dat alleen gericht is </a:t>
            </a:r>
            <a:r>
              <a:rPr lang="nl-NL" sz="1200" dirty="0" smtClean="0"/>
              <a:t> </a:t>
            </a:r>
            <a:r>
              <a:rPr lang="nl-NL" sz="1200" dirty="0"/>
              <a:t>op het fraaie stemgeluid waarbij de inhoud er niet toe </a:t>
            </a:r>
            <a:r>
              <a:rPr lang="nl-NL" sz="1200" dirty="0" smtClean="0"/>
              <a:t>doet) </a:t>
            </a:r>
          </a:p>
          <a:p>
            <a:r>
              <a:rPr lang="nl-NL" sz="1200" dirty="0" smtClean="0"/>
              <a:t>Een </a:t>
            </a:r>
            <a:r>
              <a:rPr lang="nl-NL" sz="1200" dirty="0"/>
              <a:t>zangwijze die het woord, en dus de inhoud meer tot zijn recht laat komen</a:t>
            </a:r>
            <a:r>
              <a:rPr lang="nl-NL" sz="1200" dirty="0" smtClean="0"/>
              <a:t>.  Onderwerpen: voor </a:t>
            </a:r>
            <a:r>
              <a:rPr lang="nl-NL" sz="1200" dirty="0"/>
              <a:t>de hand liggende gebeurtenissen uit het dagelijkse leven.</a:t>
            </a:r>
            <a:br>
              <a:rPr lang="nl-NL" sz="1200" dirty="0"/>
            </a:br>
            <a:endParaRPr lang="nl-NL" sz="1200" dirty="0" smtClean="0"/>
          </a:p>
          <a:p>
            <a:r>
              <a:rPr lang="nl-NL" sz="1200" b="1" dirty="0" err="1" smtClean="0">
                <a:solidFill>
                  <a:schemeClr val="accent5"/>
                </a:solidFill>
              </a:rPr>
              <a:t>Guiseppe</a:t>
            </a:r>
            <a:r>
              <a:rPr lang="nl-NL" sz="1200" b="1" dirty="0" smtClean="0">
                <a:solidFill>
                  <a:schemeClr val="accent5"/>
                </a:solidFill>
              </a:rPr>
              <a:t> </a:t>
            </a:r>
            <a:r>
              <a:rPr lang="nl-NL" sz="1200" b="1" dirty="0">
                <a:solidFill>
                  <a:schemeClr val="accent5"/>
                </a:solidFill>
              </a:rPr>
              <a:t>Verdi</a:t>
            </a:r>
            <a:r>
              <a:rPr lang="nl-NL" sz="1200" dirty="0"/>
              <a:t> ( 1813-1901) zet in zijn opera’s mensen van vlees en bloed neer. </a:t>
            </a:r>
            <a:r>
              <a:rPr lang="nl-NL" sz="1200" dirty="0" err="1"/>
              <a:t>Verdi</a:t>
            </a:r>
            <a:r>
              <a:rPr lang="nl-NL" sz="1200" dirty="0"/>
              <a:t> vindt – als nationalist- dat ieder volk zijn eigen muziek moet koesteren</a:t>
            </a:r>
            <a:r>
              <a:rPr lang="nl-NL" sz="1200" dirty="0" smtClean="0"/>
              <a:t>. Zijn </a:t>
            </a:r>
            <a:r>
              <a:rPr lang="nl-NL" sz="1200" dirty="0"/>
              <a:t>opera </a:t>
            </a:r>
            <a:r>
              <a:rPr lang="nl-NL" sz="1200" b="1" dirty="0">
                <a:solidFill>
                  <a:schemeClr val="accent5"/>
                </a:solidFill>
              </a:rPr>
              <a:t>‘</a:t>
            </a:r>
            <a:r>
              <a:rPr lang="nl-NL" sz="1200" b="1" dirty="0" err="1">
                <a:solidFill>
                  <a:schemeClr val="accent5"/>
                </a:solidFill>
              </a:rPr>
              <a:t>Nabucco</a:t>
            </a:r>
            <a:r>
              <a:rPr lang="nl-NL" sz="1200" b="1" dirty="0">
                <a:solidFill>
                  <a:schemeClr val="accent5"/>
                </a:solidFill>
              </a:rPr>
              <a:t>’</a:t>
            </a:r>
            <a:r>
              <a:rPr lang="nl-NL" sz="1200" dirty="0">
                <a:solidFill>
                  <a:schemeClr val="accent5"/>
                </a:solidFill>
              </a:rPr>
              <a:t> </a:t>
            </a:r>
            <a:r>
              <a:rPr lang="nl-NL" sz="1200" dirty="0"/>
              <a:t>– waarin de overheersing van Italië door Oostenrijk </a:t>
            </a:r>
            <a:r>
              <a:rPr lang="nl-NL" sz="1200" dirty="0" smtClean="0"/>
              <a:t>wordt </a:t>
            </a:r>
            <a:r>
              <a:rPr lang="nl-NL" sz="1200" dirty="0"/>
              <a:t>neergezet- wordt  door het </a:t>
            </a:r>
            <a:r>
              <a:rPr lang="nl-NL" sz="1200" dirty="0" smtClean="0"/>
              <a:t>publiek, die zichzelf herkennen in de gevangen Hebreeërs, </a:t>
            </a:r>
            <a:r>
              <a:rPr lang="nl-NL" sz="1200" dirty="0"/>
              <a:t>enthousiast onthaald. Zij zien </a:t>
            </a:r>
            <a:r>
              <a:rPr lang="nl-NL" sz="1200" dirty="0" smtClean="0"/>
              <a:t>hem </a:t>
            </a:r>
            <a:r>
              <a:rPr lang="nl-NL" sz="1200" dirty="0"/>
              <a:t>als een revolutionaire verzetsheld.</a:t>
            </a:r>
            <a:endParaRPr lang="nl-NL" sz="1200" dirty="0">
              <a:latin typeface="Arial Unicode MS" pitchFamily="34" charset="-128"/>
            </a:endParaRPr>
          </a:p>
        </p:txBody>
      </p:sp>
      <p:pic>
        <p:nvPicPr>
          <p:cNvPr id="10248" name="Picture 10" descr="C:\Users\John\Pictures\Bespiegeling\H10Alledaagse\nabucco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657600"/>
            <a:ext cx="44958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1" descr="C:\Users\John\Pictures\Bespiegeling\H10Alledaagse\Nabuc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4343400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13"/>
          <p:cNvSpPr txBox="1">
            <a:spLocks noChangeArrowheads="1"/>
          </p:cNvSpPr>
          <p:nvPr/>
        </p:nvSpPr>
        <p:spPr bwMode="auto">
          <a:xfrm>
            <a:off x="280177" y="3003177"/>
            <a:ext cx="62709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900" dirty="0" smtClean="0"/>
              <a:t>CD2-</a:t>
            </a:r>
            <a:r>
              <a:rPr lang="nl-NL" sz="900" dirty="0" smtClean="0">
                <a:sym typeface="Wingdings" pitchFamily="2" charset="2"/>
              </a:rPr>
              <a:t>12</a:t>
            </a:r>
            <a:endParaRPr lang="nl-NL" sz="900" dirty="0"/>
          </a:p>
        </p:txBody>
      </p:sp>
      <p:pic>
        <p:nvPicPr>
          <p:cNvPr id="10251" name="Picture 11" descr="http://muziek.paginablog.nl/muziek/verd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20688"/>
            <a:ext cx="1836203" cy="2448272"/>
          </a:xfrm>
          <a:prstGeom prst="rect">
            <a:avLst/>
          </a:prstGeom>
          <a:noFill/>
        </p:spPr>
      </p:pic>
      <p:sp>
        <p:nvSpPr>
          <p:cNvPr id="13" name="Tekstvak 12"/>
          <p:cNvSpPr txBox="1"/>
          <p:nvPr/>
        </p:nvSpPr>
        <p:spPr>
          <a:xfrm>
            <a:off x="4572000" y="3645024"/>
            <a:ext cx="678391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NL" sz="800" dirty="0" smtClean="0"/>
              <a:t>Fragment</a:t>
            </a:r>
            <a:endParaRPr lang="nl-NL" sz="800" dirty="0"/>
          </a:p>
        </p:txBody>
      </p:sp>
      <p:sp>
        <p:nvSpPr>
          <p:cNvPr id="15" name="Tekstvak 14"/>
          <p:cNvSpPr txBox="1"/>
          <p:nvPr/>
        </p:nvSpPr>
        <p:spPr>
          <a:xfrm>
            <a:off x="7596336" y="3068960"/>
            <a:ext cx="9669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 err="1" smtClean="0"/>
              <a:t>Guiseppe</a:t>
            </a:r>
            <a:r>
              <a:rPr lang="nl-NL" sz="800" dirty="0" smtClean="0"/>
              <a:t> </a:t>
            </a:r>
            <a:r>
              <a:rPr lang="nl-NL" sz="800" dirty="0" err="1" smtClean="0"/>
              <a:t>Verdi</a:t>
            </a:r>
            <a:endParaRPr lang="nl-NL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1342</Words>
  <Application>Microsoft Office PowerPoint</Application>
  <PresentationFormat>Diavoorstelling (4:3)</PresentationFormat>
  <Paragraphs>288</Paragraphs>
  <Slides>37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38" baseType="lpstr">
      <vt:lpstr>Executive</vt:lpstr>
      <vt:lpstr>VERSLAG VAN HET ALLEDAAGSE</vt:lpstr>
      <vt:lpstr>Verslag van het alledaagse</vt:lpstr>
      <vt:lpstr>PowerPoint-presentatie</vt:lpstr>
      <vt:lpstr>Verslag van het alledaagse</vt:lpstr>
      <vt:lpstr> Geen schoonheid maar werkelijkheid</vt:lpstr>
      <vt:lpstr> Geen schoonheid maar werkelijkheid</vt:lpstr>
      <vt:lpstr> Gustave Courbet</vt:lpstr>
      <vt:lpstr> Gustave Courbet</vt:lpstr>
      <vt:lpstr>Geen schoonheid maar werkelijkheid</vt:lpstr>
      <vt:lpstr> De Wereld dichtbij</vt:lpstr>
      <vt:lpstr> De Wereld dichtbij</vt:lpstr>
      <vt:lpstr>De Wereld dichtbij</vt:lpstr>
      <vt:lpstr> Impressionisme:  Manet</vt:lpstr>
      <vt:lpstr> Edouard Manet</vt:lpstr>
      <vt:lpstr> Impressionisme:  Monet</vt:lpstr>
      <vt:lpstr> Claude Monet</vt:lpstr>
      <vt:lpstr> Impressionisme:  Renoir</vt:lpstr>
      <vt:lpstr> Auguste Renoir</vt:lpstr>
      <vt:lpstr> Nieuwe bronnen: fotografie</vt:lpstr>
      <vt:lpstr> Edward Muybridge</vt:lpstr>
      <vt:lpstr> Nieuwe bronnen: Japan</vt:lpstr>
      <vt:lpstr>PowerPoint-presentatie</vt:lpstr>
      <vt:lpstr>PowerPoint-presentatie</vt:lpstr>
      <vt:lpstr> Nieuwe bronnen: Edgar Degas</vt:lpstr>
      <vt:lpstr> Na het impressionisme: Cézanne</vt:lpstr>
      <vt:lpstr> Na het impressionisme: Seurat</vt:lpstr>
      <vt:lpstr> Na het impressionisme: van Gogh</vt:lpstr>
      <vt:lpstr> Vincent van Gogh</vt:lpstr>
      <vt:lpstr> Toulouse-Lautrec</vt:lpstr>
      <vt:lpstr> Symbolisme: Rodin  </vt:lpstr>
      <vt:lpstr> Symbolisme: Gauguin  </vt:lpstr>
      <vt:lpstr>Jugendstil: Alphonse Mucha</vt:lpstr>
      <vt:lpstr> Art Nouveau:Hector Guimard</vt:lpstr>
      <vt:lpstr>PowerPoint-presentatie</vt:lpstr>
      <vt:lpstr> Naturalisme</vt:lpstr>
      <vt:lpstr> Naturalisme</vt:lpstr>
      <vt:lpstr>SAMENVATTING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VERSLAG VAN HET ALLEDAAGSE</dc:title>
  <dc:creator>Marjolein Kraayvanger</dc:creator>
  <cp:lastModifiedBy>Marjolein Kraayvanger</cp:lastModifiedBy>
  <cp:revision>14</cp:revision>
  <dcterms:modified xsi:type="dcterms:W3CDTF">2014-10-27T10:47:26Z</dcterms:modified>
</cp:coreProperties>
</file>